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5" r:id="rId9"/>
    <p:sldId id="267" r:id="rId10"/>
    <p:sldId id="264" r:id="rId11"/>
    <p:sldId id="268" r:id="rId12"/>
    <p:sldId id="266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1" d="100"/>
          <a:sy n="61" d="100"/>
        </p:scale>
        <p:origin x="60" y="1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l">
              <a:defRPr sz="6000" b="1" i="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80FBD9-0977-4B2B-9318-30774BB09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E66DA5-7751-4D3D-B753-58DF3B418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C2A2A-62DB-40C0-8AE7-CB9B98649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01EAA4-F44C-4C1F-B8E3-1A3005300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1B787A8-0D67-4B7E-9B48-86BD906AB6B5}"/>
              </a:ext>
            </a:extLst>
          </p:cNvPr>
          <p:cNvCxnSpPr>
            <a:cxnSpLocks/>
          </p:cNvCxnSpPr>
          <p:nvPr/>
        </p:nvCxnSpPr>
        <p:spPr>
          <a:xfrm>
            <a:off x="715890" y="1114050"/>
            <a:ext cx="0" cy="5735637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4161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AD429-654B-4F0E-94E9-6FEF8EC67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8D60B2-06F5-4567-BE1F-BBA5270537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16F6F2-8269-4B80-8EE3-81FEE0F9D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BC86E4-3EDE-4EB4-B1A3-A1198AADD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1752B0-ACEC-49EF-8131-FCF35BC5C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A0462E3-375D-4E76-8886-69E06985D069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0670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423B094-F480-477B-901C-7181F88C07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052089-A920-4E52-98DC-8A5DC7B0AC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A074FE-F1B4-421F-A66E-FA351C8F9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D764BA-3AB2-45FD-ABCB-975B3FDDF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B3FEF-8252-49FD-82F2-3E5FABC65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AEB5C65-83BB-4EBD-AD22-EDA8489D0F5D}"/>
              </a:ext>
            </a:extLst>
          </p:cNvPr>
          <p:cNvCxnSpPr>
            <a:cxnSpLocks/>
          </p:cNvCxnSpPr>
          <p:nvPr/>
        </p:nvCxnSpPr>
        <p:spPr>
          <a:xfrm flipV="1">
            <a:off x="8313" y="261865"/>
            <a:ext cx="11353802" cy="1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9032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6CF8C-1EA0-4E47-AC60-CAC3B80A3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CABF8-19D8-4F3C-994F-4D35EC7A2C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7BB2D-4E2C-4490-A2A3-4B68BCC5D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40F15D-DD72-46D5-BF0F-F50647107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66FD4D-815A-431C-ADEF-DE6F236F6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C05CAAB-DBA2-4548-AD5F-01BB97FBB207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6599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FC2D1-D3FE-4B37-8740-57444421F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 b="1" i="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5AF550-086C-426E-A374-85DB395701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A58988-AD39-4AE9-8E6A-0907F0BE2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366319-82EE-408E-819F-8F8E6DBA7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21C8A6-777F-496D-8620-AE52BFC33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031F83B-57A8-4533-981C-D1FFAD2B6B6F}"/>
              </a:ext>
            </a:extLst>
          </p:cNvPr>
          <p:cNvCxnSpPr>
            <a:cxnSpLocks/>
          </p:cNvCxnSpPr>
          <p:nvPr/>
        </p:nvCxnSpPr>
        <p:spPr>
          <a:xfrm>
            <a:off x="715890" y="1701425"/>
            <a:ext cx="0" cy="5148262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1165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57166-6921-4546-BA2C-99E464681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B9122-6371-4049-B57A-33DED7DA2F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14555D-0753-4312-A26B-2338813F9B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D8FDCB-69DA-4A8F-8B91-5CFF77897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AC8C07-E0D3-4464-AE3C-25730D75C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2596A6-734E-4AE0-BFB8-3089137BF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FB7E8F4-3FB3-45AB-A381-9093CA95AAE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3637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057AE-3B3B-4261-B912-BF9EB9A58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A2D237-A706-4712-90CA-B04517CBBE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E39CA1-2B6D-427E-9688-9093D5865C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D53357-616B-47F4-944B-F979FE9663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EA593-3036-4FB5-94B4-D9431DF048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6B3EF2-2C04-480F-A570-14E520DD0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F5783E-3073-4F4D-8B9C-C5B18DDA5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A75FE3-6719-4790-AA00-251BC2A6E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60F34ED-DA60-4CC2-B735-B0EC5D9FEA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1933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9F227-D21C-48B3-828A-6BFA9585E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F1DFFF-E5C5-43DF-B71C-7270DB973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BC03C0-6EB7-4633-967C-12C35768B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FF4306-91CD-4B7B-8A53-34BE8F997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7596AF9-469C-436D-B7D2-77952EF1825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6424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FF36D6-399B-43E3-84DD-9FC5119EC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234AB7-3B85-4028-A500-5A1BDBF45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1F40F0-9909-442F-BBA4-409D061ED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53C1207-D1C8-49E3-8837-E2B89D366FA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2801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0F214-646F-4D81-AD12-65628EC98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F71768-C3FA-49EF-99EF-06E6C3B284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DA6F24-ED6C-4D12-A9D6-EE37FBD686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E6AACE-FAFB-4934-8E3C-AB5B21635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1533EA-D0F8-4C79-8721-F190DE2D2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59BAC9-F101-4394-BBA4-3D21A3497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F3A79C9-7EDC-44F6-AC48-5DD98A7695AD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8160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CB71F-B6C2-4866-BC97-304F78816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5ED73B-8413-478D-80D7-B78B69763B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BDF226-1B94-4D2D-98B3-7B932FB17D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0C4E9A-CA29-4CCD-ACFA-B29F80FBA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A5B7BE-3F1B-4FF3-B1D7-6E39B99D0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2F18F1-E27E-470E-AE13-4755DEE63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0F08750-B7F2-4119-B151-68DE774813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1143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DA4224-F4E4-47A4-ACF7-231749390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679907-DC49-4B86-A34C-C97DBC26A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DBC8A0-34FC-4B6E-B42B-A721267D89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9/27/2023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9AC0B6-4CC4-4E41-8A4D-F62E17F285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C0E9BD-90BD-46AE-8A0D-06796ADB76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112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2" r:id="rId6"/>
    <p:sldLayoutId id="2147483668" r:id="rId7"/>
    <p:sldLayoutId id="2147483669" r:id="rId8"/>
    <p:sldLayoutId id="2147483670" r:id="rId9"/>
    <p:sldLayoutId id="2147483671" r:id="rId10"/>
    <p:sldLayoutId id="21474836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07DF6BB-EADF-4BE6-B8A3-E5E4194BC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!!Rectangle">
            <a:extLst>
              <a:ext uri="{FF2B5EF4-FFF2-40B4-BE49-F238E27FC236}">
                <a16:creationId xmlns:a16="http://schemas.microsoft.com/office/drawing/2014/main" id="{F4155C20-3F0E-4576-8A0B-C345B62312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pic>
        <p:nvPicPr>
          <p:cNvPr id="4" name="Picture 3" descr="Top view of a background splashed with colors">
            <a:extLst>
              <a:ext uri="{FF2B5EF4-FFF2-40B4-BE49-F238E27FC236}">
                <a16:creationId xmlns:a16="http://schemas.microsoft.com/office/drawing/2014/main" id="{4088312D-A942-6B6F-7292-BD83E6D41F5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alphaModFix amt="35000"/>
          </a:blip>
          <a:srcRect t="46" b="1701"/>
          <a:stretch/>
        </p:blipFill>
        <p:spPr>
          <a:xfrm>
            <a:off x="20" y="-8877"/>
            <a:ext cx="1219198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E0AC668-CEF4-773E-9535-8EEB54E57D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4643" y="1598246"/>
            <a:ext cx="4919943" cy="5034817"/>
          </a:xfrm>
        </p:spPr>
        <p:txBody>
          <a:bodyPr anchor="t">
            <a:no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Who should pack your parachute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38BE72-EFB9-F8DE-4406-55870F7010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92993" y="1590840"/>
            <a:ext cx="5680045" cy="5007531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FFFFFF"/>
                </a:solidFill>
              </a:rPr>
              <a:t>Parachute riggers train to ensure that the parachute will open when needed. 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447322" y="1589368"/>
            <a:ext cx="0" cy="5259754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Graphic 21">
            <a:extLst>
              <a:ext uri="{FF2B5EF4-FFF2-40B4-BE49-F238E27FC236}">
                <a16:creationId xmlns:a16="http://schemas.microsoft.com/office/drawing/2014/main" id="{0BAEB82B-9A6B-4982-B56B-7529C6EA9A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23128" y="1731109"/>
            <a:ext cx="139039" cy="136646"/>
          </a:xfrm>
          <a:custGeom>
            <a:avLst/>
            <a:gdLst>
              <a:gd name="connsiteX0" fmla="*/ 129602 w 139039"/>
              <a:gd name="connsiteY0" fmla="*/ 59048 h 136646"/>
              <a:gd name="connsiteX1" fmla="*/ 78957 w 139039"/>
              <a:gd name="connsiteY1" fmla="*/ 59048 h 136646"/>
              <a:gd name="connsiteX2" fmla="*/ 78957 w 139039"/>
              <a:gd name="connsiteY2" fmla="*/ 9275 h 136646"/>
              <a:gd name="connsiteX3" fmla="*/ 69520 w 139039"/>
              <a:gd name="connsiteY3" fmla="*/ 0 h 136646"/>
              <a:gd name="connsiteX4" fmla="*/ 60082 w 139039"/>
              <a:gd name="connsiteY4" fmla="*/ 9275 h 136646"/>
              <a:gd name="connsiteX5" fmla="*/ 60082 w 139039"/>
              <a:gd name="connsiteY5" fmla="*/ 59048 h 136646"/>
              <a:gd name="connsiteX6" fmla="*/ 9437 w 139039"/>
              <a:gd name="connsiteY6" fmla="*/ 59048 h 136646"/>
              <a:gd name="connsiteX7" fmla="*/ 0 w 139039"/>
              <a:gd name="connsiteY7" fmla="*/ 68323 h 136646"/>
              <a:gd name="connsiteX8" fmla="*/ 9437 w 139039"/>
              <a:gd name="connsiteY8" fmla="*/ 77598 h 136646"/>
              <a:gd name="connsiteX9" fmla="*/ 60082 w 139039"/>
              <a:gd name="connsiteY9" fmla="*/ 77598 h 136646"/>
              <a:gd name="connsiteX10" fmla="*/ 60082 w 139039"/>
              <a:gd name="connsiteY10" fmla="*/ 127371 h 136646"/>
              <a:gd name="connsiteX11" fmla="*/ 69520 w 139039"/>
              <a:gd name="connsiteY11" fmla="*/ 136646 h 136646"/>
              <a:gd name="connsiteX12" fmla="*/ 78957 w 139039"/>
              <a:gd name="connsiteY12" fmla="*/ 127371 h 136646"/>
              <a:gd name="connsiteX13" fmla="*/ 78957 w 139039"/>
              <a:gd name="connsiteY13" fmla="*/ 77598 h 136646"/>
              <a:gd name="connsiteX14" fmla="*/ 129602 w 139039"/>
              <a:gd name="connsiteY14" fmla="*/ 77598 h 136646"/>
              <a:gd name="connsiteX15" fmla="*/ 139039 w 139039"/>
              <a:gd name="connsiteY15" fmla="*/ 68323 h 136646"/>
              <a:gd name="connsiteX16" fmla="*/ 129602 w 139039"/>
              <a:gd name="connsiteY16" fmla="*/ 59048 h 1366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6646">
                <a:moveTo>
                  <a:pt x="129602" y="59048"/>
                </a:moveTo>
                <a:lnTo>
                  <a:pt x="78957" y="59048"/>
                </a:lnTo>
                <a:lnTo>
                  <a:pt x="78957" y="9275"/>
                </a:lnTo>
                <a:cubicBezTo>
                  <a:pt x="78957" y="4152"/>
                  <a:pt x="74731" y="0"/>
                  <a:pt x="69520" y="0"/>
                </a:cubicBezTo>
                <a:cubicBezTo>
                  <a:pt x="64308" y="0"/>
                  <a:pt x="60082" y="4152"/>
                  <a:pt x="60082" y="9275"/>
                </a:cubicBezTo>
                <a:lnTo>
                  <a:pt x="60082" y="59048"/>
                </a:lnTo>
                <a:lnTo>
                  <a:pt x="9437" y="59048"/>
                </a:lnTo>
                <a:cubicBezTo>
                  <a:pt x="4225" y="59048"/>
                  <a:pt x="0" y="63201"/>
                  <a:pt x="0" y="68323"/>
                </a:cubicBezTo>
                <a:cubicBezTo>
                  <a:pt x="0" y="73445"/>
                  <a:pt x="4225" y="77598"/>
                  <a:pt x="9437" y="77598"/>
                </a:cubicBezTo>
                <a:lnTo>
                  <a:pt x="60082" y="77598"/>
                </a:lnTo>
                <a:lnTo>
                  <a:pt x="60082" y="127371"/>
                </a:lnTo>
                <a:cubicBezTo>
                  <a:pt x="60082" y="132493"/>
                  <a:pt x="64308" y="136646"/>
                  <a:pt x="69520" y="136646"/>
                </a:cubicBezTo>
                <a:cubicBezTo>
                  <a:pt x="74731" y="136646"/>
                  <a:pt x="78957" y="132493"/>
                  <a:pt x="78957" y="127371"/>
                </a:cubicBezTo>
                <a:lnTo>
                  <a:pt x="78957" y="77598"/>
                </a:lnTo>
                <a:lnTo>
                  <a:pt x="129602" y="77598"/>
                </a:lnTo>
                <a:cubicBezTo>
                  <a:pt x="134814" y="77598"/>
                  <a:pt x="139039" y="73445"/>
                  <a:pt x="139039" y="68323"/>
                </a:cubicBezTo>
                <a:cubicBezTo>
                  <a:pt x="139039" y="63201"/>
                  <a:pt x="134814" y="59048"/>
                  <a:pt x="129602" y="59048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17" name="Graphic 17">
            <a:extLst>
              <a:ext uri="{FF2B5EF4-FFF2-40B4-BE49-F238E27FC236}">
                <a16:creationId xmlns:a16="http://schemas.microsoft.com/office/drawing/2014/main" id="{FC71CE45-EECF-4555-AD4B-1B3D0D5D15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81908" y="1956458"/>
            <a:ext cx="91138" cy="89570"/>
          </a:xfrm>
          <a:custGeom>
            <a:avLst/>
            <a:gdLst>
              <a:gd name="connsiteX0" fmla="*/ 91138 w 91138"/>
              <a:gd name="connsiteY0" fmla="*/ 44785 h 89570"/>
              <a:gd name="connsiteX1" fmla="*/ 45569 w 91138"/>
              <a:gd name="connsiteY1" fmla="*/ 89570 h 89570"/>
              <a:gd name="connsiteX2" fmla="*/ 0 w 91138"/>
              <a:gd name="connsiteY2" fmla="*/ 44785 h 89570"/>
              <a:gd name="connsiteX3" fmla="*/ 45569 w 91138"/>
              <a:gd name="connsiteY3" fmla="*/ 0 h 89570"/>
              <a:gd name="connsiteX4" fmla="*/ 91138 w 91138"/>
              <a:gd name="connsiteY4" fmla="*/ 44785 h 895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89570">
                <a:moveTo>
                  <a:pt x="91138" y="44785"/>
                </a:moveTo>
                <a:cubicBezTo>
                  <a:pt x="91138" y="69519"/>
                  <a:pt x="70736" y="89570"/>
                  <a:pt x="45569" y="89570"/>
                </a:cubicBezTo>
                <a:cubicBezTo>
                  <a:pt x="20402" y="89570"/>
                  <a:pt x="0" y="69519"/>
                  <a:pt x="0" y="44785"/>
                </a:cubicBezTo>
                <a:cubicBezTo>
                  <a:pt x="0" y="20051"/>
                  <a:pt x="20402" y="0"/>
                  <a:pt x="45569" y="0"/>
                </a:cubicBezTo>
                <a:cubicBezTo>
                  <a:pt x="70736" y="0"/>
                  <a:pt x="91138" y="20051"/>
                  <a:pt x="91138" y="44785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19" name="Graphic 22">
            <a:extLst>
              <a:ext uri="{FF2B5EF4-FFF2-40B4-BE49-F238E27FC236}">
                <a16:creationId xmlns:a16="http://schemas.microsoft.com/office/drawing/2014/main" id="{53AA89D1-0C70-46BB-8E35-5722A4B18A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7588" y="2177021"/>
            <a:ext cx="127714" cy="125516"/>
          </a:xfrm>
          <a:custGeom>
            <a:avLst/>
            <a:gdLst>
              <a:gd name="connsiteX0" fmla="*/ 63857 w 127714"/>
              <a:gd name="connsiteY0" fmla="*/ 18549 h 125516"/>
              <a:gd name="connsiteX1" fmla="*/ 108840 w 127714"/>
              <a:gd name="connsiteY1" fmla="*/ 62758 h 125516"/>
              <a:gd name="connsiteX2" fmla="*/ 63857 w 127714"/>
              <a:gd name="connsiteY2" fmla="*/ 106967 h 125516"/>
              <a:gd name="connsiteX3" fmla="*/ 18874 w 127714"/>
              <a:gd name="connsiteY3" fmla="*/ 62758 h 125516"/>
              <a:gd name="connsiteX4" fmla="*/ 63857 w 127714"/>
              <a:gd name="connsiteY4" fmla="*/ 18549 h 125516"/>
              <a:gd name="connsiteX5" fmla="*/ 63857 w 127714"/>
              <a:gd name="connsiteY5" fmla="*/ 0 h 125516"/>
              <a:gd name="connsiteX6" fmla="*/ 0 w 127714"/>
              <a:gd name="connsiteY6" fmla="*/ 62758 h 125516"/>
              <a:gd name="connsiteX7" fmla="*/ 63857 w 127714"/>
              <a:gd name="connsiteY7" fmla="*/ 125516 h 125516"/>
              <a:gd name="connsiteX8" fmla="*/ 127714 w 127714"/>
              <a:gd name="connsiteY8" fmla="*/ 62758 h 125516"/>
              <a:gd name="connsiteX9" fmla="*/ 63857 w 127714"/>
              <a:gd name="connsiteY9" fmla="*/ 0 h 125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5516">
                <a:moveTo>
                  <a:pt x="63857" y="18549"/>
                </a:moveTo>
                <a:cubicBezTo>
                  <a:pt x="88700" y="18549"/>
                  <a:pt x="108840" y="38342"/>
                  <a:pt x="108840" y="62758"/>
                </a:cubicBezTo>
                <a:cubicBezTo>
                  <a:pt x="108840" y="87174"/>
                  <a:pt x="88700" y="106967"/>
                  <a:pt x="63857" y="106967"/>
                </a:cubicBezTo>
                <a:cubicBezTo>
                  <a:pt x="39014" y="106967"/>
                  <a:pt x="18874" y="87174"/>
                  <a:pt x="18874" y="62758"/>
                </a:cubicBezTo>
                <a:cubicBezTo>
                  <a:pt x="18898" y="38352"/>
                  <a:pt x="39024" y="18573"/>
                  <a:pt x="63857" y="18549"/>
                </a:cubicBezTo>
                <a:moveTo>
                  <a:pt x="63857" y="0"/>
                </a:moveTo>
                <a:cubicBezTo>
                  <a:pt x="28590" y="0"/>
                  <a:pt x="0" y="28098"/>
                  <a:pt x="0" y="62758"/>
                </a:cubicBezTo>
                <a:cubicBezTo>
                  <a:pt x="0" y="97418"/>
                  <a:pt x="28590" y="125516"/>
                  <a:pt x="63857" y="125516"/>
                </a:cubicBezTo>
                <a:cubicBezTo>
                  <a:pt x="99124" y="125516"/>
                  <a:pt x="127714" y="97418"/>
                  <a:pt x="127714" y="62758"/>
                </a:cubicBezTo>
                <a:cubicBezTo>
                  <a:pt x="127714" y="28098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pic>
        <p:nvPicPr>
          <p:cNvPr id="6" name="Picture 5" descr="A group of soldiers working on parachutes">
            <a:extLst>
              <a:ext uri="{FF2B5EF4-FFF2-40B4-BE49-F238E27FC236}">
                <a16:creationId xmlns:a16="http://schemas.microsoft.com/office/drawing/2014/main" id="{8FAF6EBE-01D3-D629-3DCC-AD595B9C87F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2985" y="2978199"/>
            <a:ext cx="5615580" cy="3745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92088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CE3C5560-7A9C-489F-9148-18C5E1D0F0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E0AC668-CEF4-773E-9535-8EEB54E57D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6081" y="172720"/>
            <a:ext cx="3745936" cy="2377440"/>
          </a:xfrm>
        </p:spPr>
        <p:txBody>
          <a:bodyPr anchor="t">
            <a:norm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Looking at trends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38BE72-EFB9-F8DE-4406-55870F7010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01261" y="2550160"/>
            <a:ext cx="2732259" cy="4216400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Here’s a focus on </a:t>
            </a:r>
            <a:r>
              <a:rPr lang="en-US" sz="2800" b="1" dirty="0">
                <a:solidFill>
                  <a:schemeClr val="bg1"/>
                </a:solidFill>
              </a:rPr>
              <a:t>Student B</a:t>
            </a:r>
            <a:r>
              <a:rPr lang="en-US" sz="2800" dirty="0">
                <a:solidFill>
                  <a:schemeClr val="bg1"/>
                </a:solidFill>
              </a:rPr>
              <a:t>.</a:t>
            </a:r>
          </a:p>
          <a:p>
            <a:endParaRPr lang="en-US" sz="2800" dirty="0">
              <a:solidFill>
                <a:schemeClr val="bg1"/>
              </a:solidFill>
            </a:endParaRPr>
          </a:p>
          <a:p>
            <a:r>
              <a:rPr lang="en-US" sz="2800" dirty="0">
                <a:solidFill>
                  <a:schemeClr val="bg1"/>
                </a:solidFill>
              </a:rPr>
              <a:t>How would you describe the trend of </a:t>
            </a:r>
            <a:r>
              <a:rPr lang="en-US" sz="2800" b="1" dirty="0">
                <a:solidFill>
                  <a:schemeClr val="bg1"/>
                </a:solidFill>
              </a:rPr>
              <a:t>Student B</a:t>
            </a:r>
            <a:r>
              <a:rPr lang="en-US" sz="2800" dirty="0">
                <a:solidFill>
                  <a:schemeClr val="bg1"/>
                </a:solidFill>
              </a:rPr>
              <a:t>?</a:t>
            </a:r>
          </a:p>
        </p:txBody>
      </p:sp>
      <p:sp>
        <p:nvSpPr>
          <p:cNvPr id="26" name="Graphic 13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236" y="1606411"/>
            <a:ext cx="139038" cy="139038"/>
          </a:xfrm>
          <a:custGeom>
            <a:avLst/>
            <a:gdLst>
              <a:gd name="connsiteX0" fmla="*/ 129601 w 139038"/>
              <a:gd name="connsiteY0" fmla="*/ 60082 h 139038"/>
              <a:gd name="connsiteX1" fmla="*/ 78956 w 139038"/>
              <a:gd name="connsiteY1" fmla="*/ 60082 h 139038"/>
              <a:gd name="connsiteX2" fmla="*/ 78956 w 139038"/>
              <a:gd name="connsiteY2" fmla="*/ 9437 h 139038"/>
              <a:gd name="connsiteX3" fmla="*/ 69519 w 139038"/>
              <a:gd name="connsiteY3" fmla="*/ 0 h 139038"/>
              <a:gd name="connsiteX4" fmla="*/ 60082 w 139038"/>
              <a:gd name="connsiteY4" fmla="*/ 9437 h 139038"/>
              <a:gd name="connsiteX5" fmla="*/ 60082 w 139038"/>
              <a:gd name="connsiteY5" fmla="*/ 60082 h 139038"/>
              <a:gd name="connsiteX6" fmla="*/ 9437 w 139038"/>
              <a:gd name="connsiteY6" fmla="*/ 60082 h 139038"/>
              <a:gd name="connsiteX7" fmla="*/ 0 w 139038"/>
              <a:gd name="connsiteY7" fmla="*/ 69519 h 139038"/>
              <a:gd name="connsiteX8" fmla="*/ 9437 w 139038"/>
              <a:gd name="connsiteY8" fmla="*/ 78956 h 139038"/>
              <a:gd name="connsiteX9" fmla="*/ 60082 w 139038"/>
              <a:gd name="connsiteY9" fmla="*/ 78956 h 139038"/>
              <a:gd name="connsiteX10" fmla="*/ 60082 w 139038"/>
              <a:gd name="connsiteY10" fmla="*/ 129601 h 139038"/>
              <a:gd name="connsiteX11" fmla="*/ 69519 w 139038"/>
              <a:gd name="connsiteY11" fmla="*/ 139038 h 139038"/>
              <a:gd name="connsiteX12" fmla="*/ 78956 w 139038"/>
              <a:gd name="connsiteY12" fmla="*/ 129601 h 139038"/>
              <a:gd name="connsiteX13" fmla="*/ 78956 w 139038"/>
              <a:gd name="connsiteY13" fmla="*/ 78956 h 139038"/>
              <a:gd name="connsiteX14" fmla="*/ 129601 w 139038"/>
              <a:gd name="connsiteY14" fmla="*/ 78956 h 139038"/>
              <a:gd name="connsiteX15" fmla="*/ 139038 w 139038"/>
              <a:gd name="connsiteY15" fmla="*/ 69519 h 139038"/>
              <a:gd name="connsiteX16" fmla="*/ 129601 w 139038"/>
              <a:gd name="connsiteY16" fmla="*/ 60082 h 139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8" h="139038">
                <a:moveTo>
                  <a:pt x="129601" y="60082"/>
                </a:moveTo>
                <a:lnTo>
                  <a:pt x="78956" y="60082"/>
                </a:lnTo>
                <a:lnTo>
                  <a:pt x="78956" y="9437"/>
                </a:lnTo>
                <a:cubicBezTo>
                  <a:pt x="78956" y="4225"/>
                  <a:pt x="74731" y="0"/>
                  <a:pt x="69519" y="0"/>
                </a:cubicBezTo>
                <a:cubicBezTo>
                  <a:pt x="64307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7"/>
                  <a:pt x="0" y="69519"/>
                </a:cubicBezTo>
                <a:cubicBezTo>
                  <a:pt x="0" y="74731"/>
                  <a:pt x="4225" y="78956"/>
                  <a:pt x="9437" y="78956"/>
                </a:cubicBezTo>
                <a:lnTo>
                  <a:pt x="60082" y="78956"/>
                </a:lnTo>
                <a:lnTo>
                  <a:pt x="60082" y="129601"/>
                </a:lnTo>
                <a:cubicBezTo>
                  <a:pt x="60082" y="134813"/>
                  <a:pt x="64307" y="139038"/>
                  <a:pt x="69519" y="139038"/>
                </a:cubicBezTo>
                <a:cubicBezTo>
                  <a:pt x="74731" y="139038"/>
                  <a:pt x="78956" y="134813"/>
                  <a:pt x="78956" y="129601"/>
                </a:cubicBezTo>
                <a:lnTo>
                  <a:pt x="78956" y="78956"/>
                </a:lnTo>
                <a:lnTo>
                  <a:pt x="129601" y="78956"/>
                </a:lnTo>
                <a:cubicBezTo>
                  <a:pt x="134813" y="78956"/>
                  <a:pt x="139038" y="74731"/>
                  <a:pt x="139038" y="69519"/>
                </a:cubicBezTo>
                <a:cubicBezTo>
                  <a:pt x="139038" y="64307"/>
                  <a:pt x="134813" y="60082"/>
                  <a:pt x="129601" y="60082"/>
                </a:cubicBezTo>
                <a:close/>
              </a:path>
            </a:pathLst>
          </a:custGeom>
          <a:solidFill>
            <a:schemeClr val="bg1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8" name="Graphic 12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8014" y="1835705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bg1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0" name="Graphic 15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3696" y="2060130"/>
            <a:ext cx="127713" cy="127713"/>
          </a:xfrm>
          <a:custGeom>
            <a:avLst/>
            <a:gdLst>
              <a:gd name="connsiteX0" fmla="*/ 63857 w 127713"/>
              <a:gd name="connsiteY0" fmla="*/ 18874 h 127713"/>
              <a:gd name="connsiteX1" fmla="*/ 108839 w 127713"/>
              <a:gd name="connsiteY1" fmla="*/ 63857 h 127713"/>
              <a:gd name="connsiteX2" fmla="*/ 63857 w 127713"/>
              <a:gd name="connsiteY2" fmla="*/ 108839 h 127713"/>
              <a:gd name="connsiteX3" fmla="*/ 18874 w 127713"/>
              <a:gd name="connsiteY3" fmla="*/ 63857 h 127713"/>
              <a:gd name="connsiteX4" fmla="*/ 63857 w 127713"/>
              <a:gd name="connsiteY4" fmla="*/ 18874 h 127713"/>
              <a:gd name="connsiteX5" fmla="*/ 63857 w 127713"/>
              <a:gd name="connsiteY5" fmla="*/ 0 h 127713"/>
              <a:gd name="connsiteX6" fmla="*/ 0 w 127713"/>
              <a:gd name="connsiteY6" fmla="*/ 63857 h 127713"/>
              <a:gd name="connsiteX7" fmla="*/ 63857 w 127713"/>
              <a:gd name="connsiteY7" fmla="*/ 127713 h 127713"/>
              <a:gd name="connsiteX8" fmla="*/ 127713 w 127713"/>
              <a:gd name="connsiteY8" fmla="*/ 63857 h 127713"/>
              <a:gd name="connsiteX9" fmla="*/ 63857 w 127713"/>
              <a:gd name="connsiteY9" fmla="*/ 0 h 127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3" h="127713">
                <a:moveTo>
                  <a:pt x="63857" y="18874"/>
                </a:moveTo>
                <a:cubicBezTo>
                  <a:pt x="88700" y="18874"/>
                  <a:pt x="108839" y="39013"/>
                  <a:pt x="108839" y="63857"/>
                </a:cubicBezTo>
                <a:cubicBezTo>
                  <a:pt x="108839" y="88700"/>
                  <a:pt x="88700" y="108839"/>
                  <a:pt x="63857" y="108839"/>
                </a:cubicBezTo>
                <a:cubicBezTo>
                  <a:pt x="39013" y="108839"/>
                  <a:pt x="18874" y="88700"/>
                  <a:pt x="18874" y="63857"/>
                </a:cubicBezTo>
                <a:cubicBezTo>
                  <a:pt x="18898" y="39023"/>
                  <a:pt x="39023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3"/>
                  <a:pt x="63857" y="127713"/>
                </a:cubicBezTo>
                <a:cubicBezTo>
                  <a:pt x="99124" y="127713"/>
                  <a:pt x="127713" y="99124"/>
                  <a:pt x="127713" y="63857"/>
                </a:cubicBezTo>
                <a:cubicBezTo>
                  <a:pt x="127713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bg1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301262" y="3484892"/>
            <a:ext cx="0" cy="3352800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" name="Graphic 33">
            <a:extLst>
              <a:ext uri="{FF2B5EF4-FFF2-40B4-BE49-F238E27FC236}">
                <a16:creationId xmlns:a16="http://schemas.microsoft.com/office/drawing/2014/main" id="{508BEF50-7B1E-49A4-BC19-5F4F1D755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flipH="1">
            <a:off x="10836425" y="5436655"/>
            <a:ext cx="151536" cy="151536"/>
          </a:xfrm>
          <a:prstGeom prst="rect">
            <a:avLst/>
          </a:prstGeom>
        </p:spPr>
      </p:pic>
      <p:pic>
        <p:nvPicPr>
          <p:cNvPr id="36" name="Graphic 35">
            <a:extLst>
              <a:ext uri="{FF2B5EF4-FFF2-40B4-BE49-F238E27FC236}">
                <a16:creationId xmlns:a16="http://schemas.microsoft.com/office/drawing/2014/main" id="{3FBAD350-5664-4811-A208-657FB882D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flipH="1">
            <a:off x="11245175" y="5896734"/>
            <a:ext cx="108625" cy="108625"/>
          </a:xfrm>
          <a:prstGeom prst="rect">
            <a:avLst/>
          </a:prstGeom>
        </p:spPr>
      </p:pic>
      <p:pic>
        <p:nvPicPr>
          <p:cNvPr id="38" name="Graphic 37">
            <a:extLst>
              <a:ext uri="{FF2B5EF4-FFF2-40B4-BE49-F238E27FC236}">
                <a16:creationId xmlns:a16="http://schemas.microsoft.com/office/drawing/2014/main" id="{C39ADB8F-D187-49D7-BDCF-C1B6DC7270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flipH="1">
            <a:off x="10554288" y="6038004"/>
            <a:ext cx="95759" cy="9575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293EC90-5999-885C-7C4F-BD3DA5A9419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2016" y="334574"/>
            <a:ext cx="7863091" cy="6300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3376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CE3C5560-7A9C-489F-9148-18C5E1D0F0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E0AC668-CEF4-773E-9535-8EEB54E57D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6081" y="172720"/>
            <a:ext cx="3745936" cy="2377440"/>
          </a:xfrm>
        </p:spPr>
        <p:txBody>
          <a:bodyPr anchor="t">
            <a:norm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Looking at trends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38BE72-EFB9-F8DE-4406-55870F7010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01261" y="2550160"/>
            <a:ext cx="2732259" cy="4216400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Student B </a:t>
            </a:r>
            <a:r>
              <a:rPr lang="en-US" sz="2800" dirty="0">
                <a:solidFill>
                  <a:schemeClr val="bg1"/>
                </a:solidFill>
              </a:rPr>
              <a:t>started off with a low score but is generally increasing in skill level…and the last four are higher quality.</a:t>
            </a:r>
          </a:p>
        </p:txBody>
      </p:sp>
      <p:sp>
        <p:nvSpPr>
          <p:cNvPr id="26" name="Graphic 13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236" y="1606411"/>
            <a:ext cx="139038" cy="139038"/>
          </a:xfrm>
          <a:custGeom>
            <a:avLst/>
            <a:gdLst>
              <a:gd name="connsiteX0" fmla="*/ 129601 w 139038"/>
              <a:gd name="connsiteY0" fmla="*/ 60082 h 139038"/>
              <a:gd name="connsiteX1" fmla="*/ 78956 w 139038"/>
              <a:gd name="connsiteY1" fmla="*/ 60082 h 139038"/>
              <a:gd name="connsiteX2" fmla="*/ 78956 w 139038"/>
              <a:gd name="connsiteY2" fmla="*/ 9437 h 139038"/>
              <a:gd name="connsiteX3" fmla="*/ 69519 w 139038"/>
              <a:gd name="connsiteY3" fmla="*/ 0 h 139038"/>
              <a:gd name="connsiteX4" fmla="*/ 60082 w 139038"/>
              <a:gd name="connsiteY4" fmla="*/ 9437 h 139038"/>
              <a:gd name="connsiteX5" fmla="*/ 60082 w 139038"/>
              <a:gd name="connsiteY5" fmla="*/ 60082 h 139038"/>
              <a:gd name="connsiteX6" fmla="*/ 9437 w 139038"/>
              <a:gd name="connsiteY6" fmla="*/ 60082 h 139038"/>
              <a:gd name="connsiteX7" fmla="*/ 0 w 139038"/>
              <a:gd name="connsiteY7" fmla="*/ 69519 h 139038"/>
              <a:gd name="connsiteX8" fmla="*/ 9437 w 139038"/>
              <a:gd name="connsiteY8" fmla="*/ 78956 h 139038"/>
              <a:gd name="connsiteX9" fmla="*/ 60082 w 139038"/>
              <a:gd name="connsiteY9" fmla="*/ 78956 h 139038"/>
              <a:gd name="connsiteX10" fmla="*/ 60082 w 139038"/>
              <a:gd name="connsiteY10" fmla="*/ 129601 h 139038"/>
              <a:gd name="connsiteX11" fmla="*/ 69519 w 139038"/>
              <a:gd name="connsiteY11" fmla="*/ 139038 h 139038"/>
              <a:gd name="connsiteX12" fmla="*/ 78956 w 139038"/>
              <a:gd name="connsiteY12" fmla="*/ 129601 h 139038"/>
              <a:gd name="connsiteX13" fmla="*/ 78956 w 139038"/>
              <a:gd name="connsiteY13" fmla="*/ 78956 h 139038"/>
              <a:gd name="connsiteX14" fmla="*/ 129601 w 139038"/>
              <a:gd name="connsiteY14" fmla="*/ 78956 h 139038"/>
              <a:gd name="connsiteX15" fmla="*/ 139038 w 139038"/>
              <a:gd name="connsiteY15" fmla="*/ 69519 h 139038"/>
              <a:gd name="connsiteX16" fmla="*/ 129601 w 139038"/>
              <a:gd name="connsiteY16" fmla="*/ 60082 h 139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8" h="139038">
                <a:moveTo>
                  <a:pt x="129601" y="60082"/>
                </a:moveTo>
                <a:lnTo>
                  <a:pt x="78956" y="60082"/>
                </a:lnTo>
                <a:lnTo>
                  <a:pt x="78956" y="9437"/>
                </a:lnTo>
                <a:cubicBezTo>
                  <a:pt x="78956" y="4225"/>
                  <a:pt x="74731" y="0"/>
                  <a:pt x="69519" y="0"/>
                </a:cubicBezTo>
                <a:cubicBezTo>
                  <a:pt x="64307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7"/>
                  <a:pt x="0" y="69519"/>
                </a:cubicBezTo>
                <a:cubicBezTo>
                  <a:pt x="0" y="74731"/>
                  <a:pt x="4225" y="78956"/>
                  <a:pt x="9437" y="78956"/>
                </a:cubicBezTo>
                <a:lnTo>
                  <a:pt x="60082" y="78956"/>
                </a:lnTo>
                <a:lnTo>
                  <a:pt x="60082" y="129601"/>
                </a:lnTo>
                <a:cubicBezTo>
                  <a:pt x="60082" y="134813"/>
                  <a:pt x="64307" y="139038"/>
                  <a:pt x="69519" y="139038"/>
                </a:cubicBezTo>
                <a:cubicBezTo>
                  <a:pt x="74731" y="139038"/>
                  <a:pt x="78956" y="134813"/>
                  <a:pt x="78956" y="129601"/>
                </a:cubicBezTo>
                <a:lnTo>
                  <a:pt x="78956" y="78956"/>
                </a:lnTo>
                <a:lnTo>
                  <a:pt x="129601" y="78956"/>
                </a:lnTo>
                <a:cubicBezTo>
                  <a:pt x="134813" y="78956"/>
                  <a:pt x="139038" y="74731"/>
                  <a:pt x="139038" y="69519"/>
                </a:cubicBezTo>
                <a:cubicBezTo>
                  <a:pt x="139038" y="64307"/>
                  <a:pt x="134813" y="60082"/>
                  <a:pt x="129601" y="60082"/>
                </a:cubicBezTo>
                <a:close/>
              </a:path>
            </a:pathLst>
          </a:custGeom>
          <a:solidFill>
            <a:schemeClr val="bg1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8" name="Graphic 12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8014" y="1835705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bg1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0" name="Graphic 15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3696" y="2060130"/>
            <a:ext cx="127713" cy="127713"/>
          </a:xfrm>
          <a:custGeom>
            <a:avLst/>
            <a:gdLst>
              <a:gd name="connsiteX0" fmla="*/ 63857 w 127713"/>
              <a:gd name="connsiteY0" fmla="*/ 18874 h 127713"/>
              <a:gd name="connsiteX1" fmla="*/ 108839 w 127713"/>
              <a:gd name="connsiteY1" fmla="*/ 63857 h 127713"/>
              <a:gd name="connsiteX2" fmla="*/ 63857 w 127713"/>
              <a:gd name="connsiteY2" fmla="*/ 108839 h 127713"/>
              <a:gd name="connsiteX3" fmla="*/ 18874 w 127713"/>
              <a:gd name="connsiteY3" fmla="*/ 63857 h 127713"/>
              <a:gd name="connsiteX4" fmla="*/ 63857 w 127713"/>
              <a:gd name="connsiteY4" fmla="*/ 18874 h 127713"/>
              <a:gd name="connsiteX5" fmla="*/ 63857 w 127713"/>
              <a:gd name="connsiteY5" fmla="*/ 0 h 127713"/>
              <a:gd name="connsiteX6" fmla="*/ 0 w 127713"/>
              <a:gd name="connsiteY6" fmla="*/ 63857 h 127713"/>
              <a:gd name="connsiteX7" fmla="*/ 63857 w 127713"/>
              <a:gd name="connsiteY7" fmla="*/ 127713 h 127713"/>
              <a:gd name="connsiteX8" fmla="*/ 127713 w 127713"/>
              <a:gd name="connsiteY8" fmla="*/ 63857 h 127713"/>
              <a:gd name="connsiteX9" fmla="*/ 63857 w 127713"/>
              <a:gd name="connsiteY9" fmla="*/ 0 h 127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3" h="127713">
                <a:moveTo>
                  <a:pt x="63857" y="18874"/>
                </a:moveTo>
                <a:cubicBezTo>
                  <a:pt x="88700" y="18874"/>
                  <a:pt x="108839" y="39013"/>
                  <a:pt x="108839" y="63857"/>
                </a:cubicBezTo>
                <a:cubicBezTo>
                  <a:pt x="108839" y="88700"/>
                  <a:pt x="88700" y="108839"/>
                  <a:pt x="63857" y="108839"/>
                </a:cubicBezTo>
                <a:cubicBezTo>
                  <a:pt x="39013" y="108839"/>
                  <a:pt x="18874" y="88700"/>
                  <a:pt x="18874" y="63857"/>
                </a:cubicBezTo>
                <a:cubicBezTo>
                  <a:pt x="18898" y="39023"/>
                  <a:pt x="39023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3"/>
                  <a:pt x="63857" y="127713"/>
                </a:cubicBezTo>
                <a:cubicBezTo>
                  <a:pt x="99124" y="127713"/>
                  <a:pt x="127713" y="99124"/>
                  <a:pt x="127713" y="63857"/>
                </a:cubicBezTo>
                <a:cubicBezTo>
                  <a:pt x="127713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bg1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301262" y="3484892"/>
            <a:ext cx="0" cy="3352800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" name="Graphic 33">
            <a:extLst>
              <a:ext uri="{FF2B5EF4-FFF2-40B4-BE49-F238E27FC236}">
                <a16:creationId xmlns:a16="http://schemas.microsoft.com/office/drawing/2014/main" id="{508BEF50-7B1E-49A4-BC19-5F4F1D755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flipH="1">
            <a:off x="10836425" y="5436655"/>
            <a:ext cx="151536" cy="151536"/>
          </a:xfrm>
          <a:prstGeom prst="rect">
            <a:avLst/>
          </a:prstGeom>
        </p:spPr>
      </p:pic>
      <p:pic>
        <p:nvPicPr>
          <p:cNvPr id="36" name="Graphic 35">
            <a:extLst>
              <a:ext uri="{FF2B5EF4-FFF2-40B4-BE49-F238E27FC236}">
                <a16:creationId xmlns:a16="http://schemas.microsoft.com/office/drawing/2014/main" id="{3FBAD350-5664-4811-A208-657FB882D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flipH="1">
            <a:off x="11245175" y="5896734"/>
            <a:ext cx="108625" cy="108625"/>
          </a:xfrm>
          <a:prstGeom prst="rect">
            <a:avLst/>
          </a:prstGeom>
        </p:spPr>
      </p:pic>
      <p:pic>
        <p:nvPicPr>
          <p:cNvPr id="38" name="Graphic 37">
            <a:extLst>
              <a:ext uri="{FF2B5EF4-FFF2-40B4-BE49-F238E27FC236}">
                <a16:creationId xmlns:a16="http://schemas.microsoft.com/office/drawing/2014/main" id="{C39ADB8F-D187-49D7-BDCF-C1B6DC7270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flipH="1">
            <a:off x="10554288" y="6038004"/>
            <a:ext cx="95759" cy="9575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293EC90-5999-885C-7C4F-BD3DA5A9419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2016" y="334574"/>
            <a:ext cx="7863091" cy="6300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83600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CE3C5560-7A9C-489F-9148-18C5E1D0F0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E0AC668-CEF4-773E-9535-8EEB54E57D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6081" y="172720"/>
            <a:ext cx="3745936" cy="2377440"/>
          </a:xfrm>
        </p:spPr>
        <p:txBody>
          <a:bodyPr anchor="t">
            <a:norm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Looking at trends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38BE72-EFB9-F8DE-4406-55870F7010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01261" y="2550160"/>
            <a:ext cx="2732259" cy="4216400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Here’s a focus on </a:t>
            </a:r>
            <a:r>
              <a:rPr lang="en-US" sz="2800" b="1" dirty="0">
                <a:solidFill>
                  <a:schemeClr val="bg1"/>
                </a:solidFill>
              </a:rPr>
              <a:t>Student C</a:t>
            </a:r>
            <a:r>
              <a:rPr lang="en-US" sz="2800" dirty="0">
                <a:solidFill>
                  <a:schemeClr val="bg1"/>
                </a:solidFill>
              </a:rPr>
              <a:t>.</a:t>
            </a:r>
          </a:p>
          <a:p>
            <a:endParaRPr lang="en-US" sz="2800" dirty="0">
              <a:solidFill>
                <a:schemeClr val="bg1"/>
              </a:solidFill>
            </a:endParaRPr>
          </a:p>
          <a:p>
            <a:r>
              <a:rPr lang="en-US" sz="2800" dirty="0">
                <a:solidFill>
                  <a:schemeClr val="bg1"/>
                </a:solidFill>
              </a:rPr>
              <a:t>How would you describe the trend of </a:t>
            </a:r>
            <a:r>
              <a:rPr lang="en-US" sz="2800" b="1" dirty="0">
                <a:solidFill>
                  <a:schemeClr val="bg1"/>
                </a:solidFill>
              </a:rPr>
              <a:t>Student C</a:t>
            </a:r>
            <a:r>
              <a:rPr lang="en-US" sz="2800" dirty="0">
                <a:solidFill>
                  <a:schemeClr val="bg1"/>
                </a:solidFill>
              </a:rPr>
              <a:t>?</a:t>
            </a:r>
          </a:p>
        </p:txBody>
      </p:sp>
      <p:sp>
        <p:nvSpPr>
          <p:cNvPr id="26" name="Graphic 13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236" y="1606411"/>
            <a:ext cx="139038" cy="139038"/>
          </a:xfrm>
          <a:custGeom>
            <a:avLst/>
            <a:gdLst>
              <a:gd name="connsiteX0" fmla="*/ 129601 w 139038"/>
              <a:gd name="connsiteY0" fmla="*/ 60082 h 139038"/>
              <a:gd name="connsiteX1" fmla="*/ 78956 w 139038"/>
              <a:gd name="connsiteY1" fmla="*/ 60082 h 139038"/>
              <a:gd name="connsiteX2" fmla="*/ 78956 w 139038"/>
              <a:gd name="connsiteY2" fmla="*/ 9437 h 139038"/>
              <a:gd name="connsiteX3" fmla="*/ 69519 w 139038"/>
              <a:gd name="connsiteY3" fmla="*/ 0 h 139038"/>
              <a:gd name="connsiteX4" fmla="*/ 60082 w 139038"/>
              <a:gd name="connsiteY4" fmla="*/ 9437 h 139038"/>
              <a:gd name="connsiteX5" fmla="*/ 60082 w 139038"/>
              <a:gd name="connsiteY5" fmla="*/ 60082 h 139038"/>
              <a:gd name="connsiteX6" fmla="*/ 9437 w 139038"/>
              <a:gd name="connsiteY6" fmla="*/ 60082 h 139038"/>
              <a:gd name="connsiteX7" fmla="*/ 0 w 139038"/>
              <a:gd name="connsiteY7" fmla="*/ 69519 h 139038"/>
              <a:gd name="connsiteX8" fmla="*/ 9437 w 139038"/>
              <a:gd name="connsiteY8" fmla="*/ 78956 h 139038"/>
              <a:gd name="connsiteX9" fmla="*/ 60082 w 139038"/>
              <a:gd name="connsiteY9" fmla="*/ 78956 h 139038"/>
              <a:gd name="connsiteX10" fmla="*/ 60082 w 139038"/>
              <a:gd name="connsiteY10" fmla="*/ 129601 h 139038"/>
              <a:gd name="connsiteX11" fmla="*/ 69519 w 139038"/>
              <a:gd name="connsiteY11" fmla="*/ 139038 h 139038"/>
              <a:gd name="connsiteX12" fmla="*/ 78956 w 139038"/>
              <a:gd name="connsiteY12" fmla="*/ 129601 h 139038"/>
              <a:gd name="connsiteX13" fmla="*/ 78956 w 139038"/>
              <a:gd name="connsiteY13" fmla="*/ 78956 h 139038"/>
              <a:gd name="connsiteX14" fmla="*/ 129601 w 139038"/>
              <a:gd name="connsiteY14" fmla="*/ 78956 h 139038"/>
              <a:gd name="connsiteX15" fmla="*/ 139038 w 139038"/>
              <a:gd name="connsiteY15" fmla="*/ 69519 h 139038"/>
              <a:gd name="connsiteX16" fmla="*/ 129601 w 139038"/>
              <a:gd name="connsiteY16" fmla="*/ 60082 h 139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8" h="139038">
                <a:moveTo>
                  <a:pt x="129601" y="60082"/>
                </a:moveTo>
                <a:lnTo>
                  <a:pt x="78956" y="60082"/>
                </a:lnTo>
                <a:lnTo>
                  <a:pt x="78956" y="9437"/>
                </a:lnTo>
                <a:cubicBezTo>
                  <a:pt x="78956" y="4225"/>
                  <a:pt x="74731" y="0"/>
                  <a:pt x="69519" y="0"/>
                </a:cubicBezTo>
                <a:cubicBezTo>
                  <a:pt x="64307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7"/>
                  <a:pt x="0" y="69519"/>
                </a:cubicBezTo>
                <a:cubicBezTo>
                  <a:pt x="0" y="74731"/>
                  <a:pt x="4225" y="78956"/>
                  <a:pt x="9437" y="78956"/>
                </a:cubicBezTo>
                <a:lnTo>
                  <a:pt x="60082" y="78956"/>
                </a:lnTo>
                <a:lnTo>
                  <a:pt x="60082" y="129601"/>
                </a:lnTo>
                <a:cubicBezTo>
                  <a:pt x="60082" y="134813"/>
                  <a:pt x="64307" y="139038"/>
                  <a:pt x="69519" y="139038"/>
                </a:cubicBezTo>
                <a:cubicBezTo>
                  <a:pt x="74731" y="139038"/>
                  <a:pt x="78956" y="134813"/>
                  <a:pt x="78956" y="129601"/>
                </a:cubicBezTo>
                <a:lnTo>
                  <a:pt x="78956" y="78956"/>
                </a:lnTo>
                <a:lnTo>
                  <a:pt x="129601" y="78956"/>
                </a:lnTo>
                <a:cubicBezTo>
                  <a:pt x="134813" y="78956"/>
                  <a:pt x="139038" y="74731"/>
                  <a:pt x="139038" y="69519"/>
                </a:cubicBezTo>
                <a:cubicBezTo>
                  <a:pt x="139038" y="64307"/>
                  <a:pt x="134813" y="60082"/>
                  <a:pt x="129601" y="60082"/>
                </a:cubicBezTo>
                <a:close/>
              </a:path>
            </a:pathLst>
          </a:custGeom>
          <a:solidFill>
            <a:schemeClr val="bg1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8" name="Graphic 12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8014" y="1835705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bg1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0" name="Graphic 15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3696" y="2060130"/>
            <a:ext cx="127713" cy="127713"/>
          </a:xfrm>
          <a:custGeom>
            <a:avLst/>
            <a:gdLst>
              <a:gd name="connsiteX0" fmla="*/ 63857 w 127713"/>
              <a:gd name="connsiteY0" fmla="*/ 18874 h 127713"/>
              <a:gd name="connsiteX1" fmla="*/ 108839 w 127713"/>
              <a:gd name="connsiteY1" fmla="*/ 63857 h 127713"/>
              <a:gd name="connsiteX2" fmla="*/ 63857 w 127713"/>
              <a:gd name="connsiteY2" fmla="*/ 108839 h 127713"/>
              <a:gd name="connsiteX3" fmla="*/ 18874 w 127713"/>
              <a:gd name="connsiteY3" fmla="*/ 63857 h 127713"/>
              <a:gd name="connsiteX4" fmla="*/ 63857 w 127713"/>
              <a:gd name="connsiteY4" fmla="*/ 18874 h 127713"/>
              <a:gd name="connsiteX5" fmla="*/ 63857 w 127713"/>
              <a:gd name="connsiteY5" fmla="*/ 0 h 127713"/>
              <a:gd name="connsiteX6" fmla="*/ 0 w 127713"/>
              <a:gd name="connsiteY6" fmla="*/ 63857 h 127713"/>
              <a:gd name="connsiteX7" fmla="*/ 63857 w 127713"/>
              <a:gd name="connsiteY7" fmla="*/ 127713 h 127713"/>
              <a:gd name="connsiteX8" fmla="*/ 127713 w 127713"/>
              <a:gd name="connsiteY8" fmla="*/ 63857 h 127713"/>
              <a:gd name="connsiteX9" fmla="*/ 63857 w 127713"/>
              <a:gd name="connsiteY9" fmla="*/ 0 h 127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3" h="127713">
                <a:moveTo>
                  <a:pt x="63857" y="18874"/>
                </a:moveTo>
                <a:cubicBezTo>
                  <a:pt x="88700" y="18874"/>
                  <a:pt x="108839" y="39013"/>
                  <a:pt x="108839" y="63857"/>
                </a:cubicBezTo>
                <a:cubicBezTo>
                  <a:pt x="108839" y="88700"/>
                  <a:pt x="88700" y="108839"/>
                  <a:pt x="63857" y="108839"/>
                </a:cubicBezTo>
                <a:cubicBezTo>
                  <a:pt x="39013" y="108839"/>
                  <a:pt x="18874" y="88700"/>
                  <a:pt x="18874" y="63857"/>
                </a:cubicBezTo>
                <a:cubicBezTo>
                  <a:pt x="18898" y="39023"/>
                  <a:pt x="39023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3"/>
                  <a:pt x="63857" y="127713"/>
                </a:cubicBezTo>
                <a:cubicBezTo>
                  <a:pt x="99124" y="127713"/>
                  <a:pt x="127713" y="99124"/>
                  <a:pt x="127713" y="63857"/>
                </a:cubicBezTo>
                <a:cubicBezTo>
                  <a:pt x="127713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bg1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301262" y="3484892"/>
            <a:ext cx="0" cy="3352800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" name="Graphic 33">
            <a:extLst>
              <a:ext uri="{FF2B5EF4-FFF2-40B4-BE49-F238E27FC236}">
                <a16:creationId xmlns:a16="http://schemas.microsoft.com/office/drawing/2014/main" id="{508BEF50-7B1E-49A4-BC19-5F4F1D755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flipH="1">
            <a:off x="10836425" y="5436655"/>
            <a:ext cx="151536" cy="151536"/>
          </a:xfrm>
          <a:prstGeom prst="rect">
            <a:avLst/>
          </a:prstGeom>
        </p:spPr>
      </p:pic>
      <p:pic>
        <p:nvPicPr>
          <p:cNvPr id="36" name="Graphic 35">
            <a:extLst>
              <a:ext uri="{FF2B5EF4-FFF2-40B4-BE49-F238E27FC236}">
                <a16:creationId xmlns:a16="http://schemas.microsoft.com/office/drawing/2014/main" id="{3FBAD350-5664-4811-A208-657FB882D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flipH="1">
            <a:off x="11245175" y="5896734"/>
            <a:ext cx="108625" cy="108625"/>
          </a:xfrm>
          <a:prstGeom prst="rect">
            <a:avLst/>
          </a:prstGeom>
        </p:spPr>
      </p:pic>
      <p:pic>
        <p:nvPicPr>
          <p:cNvPr id="38" name="Graphic 37">
            <a:extLst>
              <a:ext uri="{FF2B5EF4-FFF2-40B4-BE49-F238E27FC236}">
                <a16:creationId xmlns:a16="http://schemas.microsoft.com/office/drawing/2014/main" id="{C39ADB8F-D187-49D7-BDCF-C1B6DC7270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flipH="1">
            <a:off x="10554288" y="6038004"/>
            <a:ext cx="95759" cy="9575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293EC90-5999-885C-7C4F-BD3DA5A9419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2016" y="334574"/>
            <a:ext cx="7863091" cy="6300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66955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CE3C5560-7A9C-489F-9148-18C5E1D0F0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E0AC668-CEF4-773E-9535-8EEB54E57D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6081" y="172720"/>
            <a:ext cx="3745936" cy="2377440"/>
          </a:xfrm>
        </p:spPr>
        <p:txBody>
          <a:bodyPr anchor="t">
            <a:norm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Looking at trends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38BE72-EFB9-F8DE-4406-55870F7010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01261" y="2550160"/>
            <a:ext cx="2732259" cy="4216400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Student C </a:t>
            </a:r>
            <a:r>
              <a:rPr lang="en-US" sz="2800" dirty="0">
                <a:solidFill>
                  <a:schemeClr val="bg1"/>
                </a:solidFill>
              </a:rPr>
              <a:t>started off with a good score, but seems to be doing worse over the seven trials.</a:t>
            </a:r>
          </a:p>
        </p:txBody>
      </p:sp>
      <p:sp>
        <p:nvSpPr>
          <p:cNvPr id="26" name="Graphic 13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236" y="1606411"/>
            <a:ext cx="139038" cy="139038"/>
          </a:xfrm>
          <a:custGeom>
            <a:avLst/>
            <a:gdLst>
              <a:gd name="connsiteX0" fmla="*/ 129601 w 139038"/>
              <a:gd name="connsiteY0" fmla="*/ 60082 h 139038"/>
              <a:gd name="connsiteX1" fmla="*/ 78956 w 139038"/>
              <a:gd name="connsiteY1" fmla="*/ 60082 h 139038"/>
              <a:gd name="connsiteX2" fmla="*/ 78956 w 139038"/>
              <a:gd name="connsiteY2" fmla="*/ 9437 h 139038"/>
              <a:gd name="connsiteX3" fmla="*/ 69519 w 139038"/>
              <a:gd name="connsiteY3" fmla="*/ 0 h 139038"/>
              <a:gd name="connsiteX4" fmla="*/ 60082 w 139038"/>
              <a:gd name="connsiteY4" fmla="*/ 9437 h 139038"/>
              <a:gd name="connsiteX5" fmla="*/ 60082 w 139038"/>
              <a:gd name="connsiteY5" fmla="*/ 60082 h 139038"/>
              <a:gd name="connsiteX6" fmla="*/ 9437 w 139038"/>
              <a:gd name="connsiteY6" fmla="*/ 60082 h 139038"/>
              <a:gd name="connsiteX7" fmla="*/ 0 w 139038"/>
              <a:gd name="connsiteY7" fmla="*/ 69519 h 139038"/>
              <a:gd name="connsiteX8" fmla="*/ 9437 w 139038"/>
              <a:gd name="connsiteY8" fmla="*/ 78956 h 139038"/>
              <a:gd name="connsiteX9" fmla="*/ 60082 w 139038"/>
              <a:gd name="connsiteY9" fmla="*/ 78956 h 139038"/>
              <a:gd name="connsiteX10" fmla="*/ 60082 w 139038"/>
              <a:gd name="connsiteY10" fmla="*/ 129601 h 139038"/>
              <a:gd name="connsiteX11" fmla="*/ 69519 w 139038"/>
              <a:gd name="connsiteY11" fmla="*/ 139038 h 139038"/>
              <a:gd name="connsiteX12" fmla="*/ 78956 w 139038"/>
              <a:gd name="connsiteY12" fmla="*/ 129601 h 139038"/>
              <a:gd name="connsiteX13" fmla="*/ 78956 w 139038"/>
              <a:gd name="connsiteY13" fmla="*/ 78956 h 139038"/>
              <a:gd name="connsiteX14" fmla="*/ 129601 w 139038"/>
              <a:gd name="connsiteY14" fmla="*/ 78956 h 139038"/>
              <a:gd name="connsiteX15" fmla="*/ 139038 w 139038"/>
              <a:gd name="connsiteY15" fmla="*/ 69519 h 139038"/>
              <a:gd name="connsiteX16" fmla="*/ 129601 w 139038"/>
              <a:gd name="connsiteY16" fmla="*/ 60082 h 139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8" h="139038">
                <a:moveTo>
                  <a:pt x="129601" y="60082"/>
                </a:moveTo>
                <a:lnTo>
                  <a:pt x="78956" y="60082"/>
                </a:lnTo>
                <a:lnTo>
                  <a:pt x="78956" y="9437"/>
                </a:lnTo>
                <a:cubicBezTo>
                  <a:pt x="78956" y="4225"/>
                  <a:pt x="74731" y="0"/>
                  <a:pt x="69519" y="0"/>
                </a:cubicBezTo>
                <a:cubicBezTo>
                  <a:pt x="64307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7"/>
                  <a:pt x="0" y="69519"/>
                </a:cubicBezTo>
                <a:cubicBezTo>
                  <a:pt x="0" y="74731"/>
                  <a:pt x="4225" y="78956"/>
                  <a:pt x="9437" y="78956"/>
                </a:cubicBezTo>
                <a:lnTo>
                  <a:pt x="60082" y="78956"/>
                </a:lnTo>
                <a:lnTo>
                  <a:pt x="60082" y="129601"/>
                </a:lnTo>
                <a:cubicBezTo>
                  <a:pt x="60082" y="134813"/>
                  <a:pt x="64307" y="139038"/>
                  <a:pt x="69519" y="139038"/>
                </a:cubicBezTo>
                <a:cubicBezTo>
                  <a:pt x="74731" y="139038"/>
                  <a:pt x="78956" y="134813"/>
                  <a:pt x="78956" y="129601"/>
                </a:cubicBezTo>
                <a:lnTo>
                  <a:pt x="78956" y="78956"/>
                </a:lnTo>
                <a:lnTo>
                  <a:pt x="129601" y="78956"/>
                </a:lnTo>
                <a:cubicBezTo>
                  <a:pt x="134813" y="78956"/>
                  <a:pt x="139038" y="74731"/>
                  <a:pt x="139038" y="69519"/>
                </a:cubicBezTo>
                <a:cubicBezTo>
                  <a:pt x="139038" y="64307"/>
                  <a:pt x="134813" y="60082"/>
                  <a:pt x="129601" y="60082"/>
                </a:cubicBezTo>
                <a:close/>
              </a:path>
            </a:pathLst>
          </a:custGeom>
          <a:solidFill>
            <a:schemeClr val="bg1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8" name="Graphic 12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8014" y="1835705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bg1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0" name="Graphic 15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3696" y="2060130"/>
            <a:ext cx="127713" cy="127713"/>
          </a:xfrm>
          <a:custGeom>
            <a:avLst/>
            <a:gdLst>
              <a:gd name="connsiteX0" fmla="*/ 63857 w 127713"/>
              <a:gd name="connsiteY0" fmla="*/ 18874 h 127713"/>
              <a:gd name="connsiteX1" fmla="*/ 108839 w 127713"/>
              <a:gd name="connsiteY1" fmla="*/ 63857 h 127713"/>
              <a:gd name="connsiteX2" fmla="*/ 63857 w 127713"/>
              <a:gd name="connsiteY2" fmla="*/ 108839 h 127713"/>
              <a:gd name="connsiteX3" fmla="*/ 18874 w 127713"/>
              <a:gd name="connsiteY3" fmla="*/ 63857 h 127713"/>
              <a:gd name="connsiteX4" fmla="*/ 63857 w 127713"/>
              <a:gd name="connsiteY4" fmla="*/ 18874 h 127713"/>
              <a:gd name="connsiteX5" fmla="*/ 63857 w 127713"/>
              <a:gd name="connsiteY5" fmla="*/ 0 h 127713"/>
              <a:gd name="connsiteX6" fmla="*/ 0 w 127713"/>
              <a:gd name="connsiteY6" fmla="*/ 63857 h 127713"/>
              <a:gd name="connsiteX7" fmla="*/ 63857 w 127713"/>
              <a:gd name="connsiteY7" fmla="*/ 127713 h 127713"/>
              <a:gd name="connsiteX8" fmla="*/ 127713 w 127713"/>
              <a:gd name="connsiteY8" fmla="*/ 63857 h 127713"/>
              <a:gd name="connsiteX9" fmla="*/ 63857 w 127713"/>
              <a:gd name="connsiteY9" fmla="*/ 0 h 127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3" h="127713">
                <a:moveTo>
                  <a:pt x="63857" y="18874"/>
                </a:moveTo>
                <a:cubicBezTo>
                  <a:pt x="88700" y="18874"/>
                  <a:pt x="108839" y="39013"/>
                  <a:pt x="108839" y="63857"/>
                </a:cubicBezTo>
                <a:cubicBezTo>
                  <a:pt x="108839" y="88700"/>
                  <a:pt x="88700" y="108839"/>
                  <a:pt x="63857" y="108839"/>
                </a:cubicBezTo>
                <a:cubicBezTo>
                  <a:pt x="39013" y="108839"/>
                  <a:pt x="18874" y="88700"/>
                  <a:pt x="18874" y="63857"/>
                </a:cubicBezTo>
                <a:cubicBezTo>
                  <a:pt x="18898" y="39023"/>
                  <a:pt x="39023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3"/>
                  <a:pt x="63857" y="127713"/>
                </a:cubicBezTo>
                <a:cubicBezTo>
                  <a:pt x="99124" y="127713"/>
                  <a:pt x="127713" y="99124"/>
                  <a:pt x="127713" y="63857"/>
                </a:cubicBezTo>
                <a:cubicBezTo>
                  <a:pt x="127713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bg1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301262" y="3484892"/>
            <a:ext cx="0" cy="3352800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" name="Graphic 33">
            <a:extLst>
              <a:ext uri="{FF2B5EF4-FFF2-40B4-BE49-F238E27FC236}">
                <a16:creationId xmlns:a16="http://schemas.microsoft.com/office/drawing/2014/main" id="{508BEF50-7B1E-49A4-BC19-5F4F1D755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flipH="1">
            <a:off x="10836425" y="5436655"/>
            <a:ext cx="151536" cy="151536"/>
          </a:xfrm>
          <a:prstGeom prst="rect">
            <a:avLst/>
          </a:prstGeom>
        </p:spPr>
      </p:pic>
      <p:pic>
        <p:nvPicPr>
          <p:cNvPr id="36" name="Graphic 35">
            <a:extLst>
              <a:ext uri="{FF2B5EF4-FFF2-40B4-BE49-F238E27FC236}">
                <a16:creationId xmlns:a16="http://schemas.microsoft.com/office/drawing/2014/main" id="{3FBAD350-5664-4811-A208-657FB882D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flipH="1">
            <a:off x="11245175" y="5896734"/>
            <a:ext cx="108625" cy="108625"/>
          </a:xfrm>
          <a:prstGeom prst="rect">
            <a:avLst/>
          </a:prstGeom>
        </p:spPr>
      </p:pic>
      <p:pic>
        <p:nvPicPr>
          <p:cNvPr id="38" name="Graphic 37">
            <a:extLst>
              <a:ext uri="{FF2B5EF4-FFF2-40B4-BE49-F238E27FC236}">
                <a16:creationId xmlns:a16="http://schemas.microsoft.com/office/drawing/2014/main" id="{C39ADB8F-D187-49D7-BDCF-C1B6DC7270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flipH="1">
            <a:off x="10554288" y="6038004"/>
            <a:ext cx="95759" cy="9575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293EC90-5999-885C-7C4F-BD3DA5A9419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2016" y="334574"/>
            <a:ext cx="7863091" cy="6300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25084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CE3C5560-7A9C-489F-9148-18C5E1D0F0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E0AC668-CEF4-773E-9535-8EEB54E57D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6081" y="172720"/>
            <a:ext cx="3745936" cy="2377440"/>
          </a:xfrm>
        </p:spPr>
        <p:txBody>
          <a:bodyPr anchor="t">
            <a:norm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Conclusion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38BE72-EFB9-F8DE-4406-55870F7010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01261" y="2550160"/>
            <a:ext cx="2732259" cy="4216400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While each student earned the same average, </a:t>
            </a:r>
            <a:r>
              <a:rPr lang="en-US" sz="2800" b="1" dirty="0">
                <a:solidFill>
                  <a:schemeClr val="bg1"/>
                </a:solidFill>
              </a:rPr>
              <a:t>Student B </a:t>
            </a:r>
            <a:r>
              <a:rPr lang="en-US" sz="2800" dirty="0">
                <a:solidFill>
                  <a:schemeClr val="bg1"/>
                </a:solidFill>
              </a:rPr>
              <a:t>shows consistent growth.</a:t>
            </a:r>
          </a:p>
        </p:txBody>
      </p:sp>
      <p:sp>
        <p:nvSpPr>
          <p:cNvPr id="26" name="Graphic 13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236" y="1606411"/>
            <a:ext cx="139038" cy="139038"/>
          </a:xfrm>
          <a:custGeom>
            <a:avLst/>
            <a:gdLst>
              <a:gd name="connsiteX0" fmla="*/ 129601 w 139038"/>
              <a:gd name="connsiteY0" fmla="*/ 60082 h 139038"/>
              <a:gd name="connsiteX1" fmla="*/ 78956 w 139038"/>
              <a:gd name="connsiteY1" fmla="*/ 60082 h 139038"/>
              <a:gd name="connsiteX2" fmla="*/ 78956 w 139038"/>
              <a:gd name="connsiteY2" fmla="*/ 9437 h 139038"/>
              <a:gd name="connsiteX3" fmla="*/ 69519 w 139038"/>
              <a:gd name="connsiteY3" fmla="*/ 0 h 139038"/>
              <a:gd name="connsiteX4" fmla="*/ 60082 w 139038"/>
              <a:gd name="connsiteY4" fmla="*/ 9437 h 139038"/>
              <a:gd name="connsiteX5" fmla="*/ 60082 w 139038"/>
              <a:gd name="connsiteY5" fmla="*/ 60082 h 139038"/>
              <a:gd name="connsiteX6" fmla="*/ 9437 w 139038"/>
              <a:gd name="connsiteY6" fmla="*/ 60082 h 139038"/>
              <a:gd name="connsiteX7" fmla="*/ 0 w 139038"/>
              <a:gd name="connsiteY7" fmla="*/ 69519 h 139038"/>
              <a:gd name="connsiteX8" fmla="*/ 9437 w 139038"/>
              <a:gd name="connsiteY8" fmla="*/ 78956 h 139038"/>
              <a:gd name="connsiteX9" fmla="*/ 60082 w 139038"/>
              <a:gd name="connsiteY9" fmla="*/ 78956 h 139038"/>
              <a:gd name="connsiteX10" fmla="*/ 60082 w 139038"/>
              <a:gd name="connsiteY10" fmla="*/ 129601 h 139038"/>
              <a:gd name="connsiteX11" fmla="*/ 69519 w 139038"/>
              <a:gd name="connsiteY11" fmla="*/ 139038 h 139038"/>
              <a:gd name="connsiteX12" fmla="*/ 78956 w 139038"/>
              <a:gd name="connsiteY12" fmla="*/ 129601 h 139038"/>
              <a:gd name="connsiteX13" fmla="*/ 78956 w 139038"/>
              <a:gd name="connsiteY13" fmla="*/ 78956 h 139038"/>
              <a:gd name="connsiteX14" fmla="*/ 129601 w 139038"/>
              <a:gd name="connsiteY14" fmla="*/ 78956 h 139038"/>
              <a:gd name="connsiteX15" fmla="*/ 139038 w 139038"/>
              <a:gd name="connsiteY15" fmla="*/ 69519 h 139038"/>
              <a:gd name="connsiteX16" fmla="*/ 129601 w 139038"/>
              <a:gd name="connsiteY16" fmla="*/ 60082 h 139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8" h="139038">
                <a:moveTo>
                  <a:pt x="129601" y="60082"/>
                </a:moveTo>
                <a:lnTo>
                  <a:pt x="78956" y="60082"/>
                </a:lnTo>
                <a:lnTo>
                  <a:pt x="78956" y="9437"/>
                </a:lnTo>
                <a:cubicBezTo>
                  <a:pt x="78956" y="4225"/>
                  <a:pt x="74731" y="0"/>
                  <a:pt x="69519" y="0"/>
                </a:cubicBezTo>
                <a:cubicBezTo>
                  <a:pt x="64307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7"/>
                  <a:pt x="0" y="69519"/>
                </a:cubicBezTo>
                <a:cubicBezTo>
                  <a:pt x="0" y="74731"/>
                  <a:pt x="4225" y="78956"/>
                  <a:pt x="9437" y="78956"/>
                </a:cubicBezTo>
                <a:lnTo>
                  <a:pt x="60082" y="78956"/>
                </a:lnTo>
                <a:lnTo>
                  <a:pt x="60082" y="129601"/>
                </a:lnTo>
                <a:cubicBezTo>
                  <a:pt x="60082" y="134813"/>
                  <a:pt x="64307" y="139038"/>
                  <a:pt x="69519" y="139038"/>
                </a:cubicBezTo>
                <a:cubicBezTo>
                  <a:pt x="74731" y="139038"/>
                  <a:pt x="78956" y="134813"/>
                  <a:pt x="78956" y="129601"/>
                </a:cubicBezTo>
                <a:lnTo>
                  <a:pt x="78956" y="78956"/>
                </a:lnTo>
                <a:lnTo>
                  <a:pt x="129601" y="78956"/>
                </a:lnTo>
                <a:cubicBezTo>
                  <a:pt x="134813" y="78956"/>
                  <a:pt x="139038" y="74731"/>
                  <a:pt x="139038" y="69519"/>
                </a:cubicBezTo>
                <a:cubicBezTo>
                  <a:pt x="139038" y="64307"/>
                  <a:pt x="134813" y="60082"/>
                  <a:pt x="129601" y="60082"/>
                </a:cubicBezTo>
                <a:close/>
              </a:path>
            </a:pathLst>
          </a:custGeom>
          <a:solidFill>
            <a:schemeClr val="bg1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8" name="Graphic 12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8014" y="1835705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bg1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0" name="Graphic 15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3696" y="2060130"/>
            <a:ext cx="127713" cy="127713"/>
          </a:xfrm>
          <a:custGeom>
            <a:avLst/>
            <a:gdLst>
              <a:gd name="connsiteX0" fmla="*/ 63857 w 127713"/>
              <a:gd name="connsiteY0" fmla="*/ 18874 h 127713"/>
              <a:gd name="connsiteX1" fmla="*/ 108839 w 127713"/>
              <a:gd name="connsiteY1" fmla="*/ 63857 h 127713"/>
              <a:gd name="connsiteX2" fmla="*/ 63857 w 127713"/>
              <a:gd name="connsiteY2" fmla="*/ 108839 h 127713"/>
              <a:gd name="connsiteX3" fmla="*/ 18874 w 127713"/>
              <a:gd name="connsiteY3" fmla="*/ 63857 h 127713"/>
              <a:gd name="connsiteX4" fmla="*/ 63857 w 127713"/>
              <a:gd name="connsiteY4" fmla="*/ 18874 h 127713"/>
              <a:gd name="connsiteX5" fmla="*/ 63857 w 127713"/>
              <a:gd name="connsiteY5" fmla="*/ 0 h 127713"/>
              <a:gd name="connsiteX6" fmla="*/ 0 w 127713"/>
              <a:gd name="connsiteY6" fmla="*/ 63857 h 127713"/>
              <a:gd name="connsiteX7" fmla="*/ 63857 w 127713"/>
              <a:gd name="connsiteY7" fmla="*/ 127713 h 127713"/>
              <a:gd name="connsiteX8" fmla="*/ 127713 w 127713"/>
              <a:gd name="connsiteY8" fmla="*/ 63857 h 127713"/>
              <a:gd name="connsiteX9" fmla="*/ 63857 w 127713"/>
              <a:gd name="connsiteY9" fmla="*/ 0 h 127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3" h="127713">
                <a:moveTo>
                  <a:pt x="63857" y="18874"/>
                </a:moveTo>
                <a:cubicBezTo>
                  <a:pt x="88700" y="18874"/>
                  <a:pt x="108839" y="39013"/>
                  <a:pt x="108839" y="63857"/>
                </a:cubicBezTo>
                <a:cubicBezTo>
                  <a:pt x="108839" y="88700"/>
                  <a:pt x="88700" y="108839"/>
                  <a:pt x="63857" y="108839"/>
                </a:cubicBezTo>
                <a:cubicBezTo>
                  <a:pt x="39013" y="108839"/>
                  <a:pt x="18874" y="88700"/>
                  <a:pt x="18874" y="63857"/>
                </a:cubicBezTo>
                <a:cubicBezTo>
                  <a:pt x="18898" y="39023"/>
                  <a:pt x="39023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3"/>
                  <a:pt x="63857" y="127713"/>
                </a:cubicBezTo>
                <a:cubicBezTo>
                  <a:pt x="99124" y="127713"/>
                  <a:pt x="127713" y="99124"/>
                  <a:pt x="127713" y="63857"/>
                </a:cubicBezTo>
                <a:cubicBezTo>
                  <a:pt x="127713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bg1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301262" y="3484892"/>
            <a:ext cx="0" cy="3352800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" name="Graphic 33">
            <a:extLst>
              <a:ext uri="{FF2B5EF4-FFF2-40B4-BE49-F238E27FC236}">
                <a16:creationId xmlns:a16="http://schemas.microsoft.com/office/drawing/2014/main" id="{508BEF50-7B1E-49A4-BC19-5F4F1D755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flipH="1">
            <a:off x="10836425" y="5436655"/>
            <a:ext cx="151536" cy="151536"/>
          </a:xfrm>
          <a:prstGeom prst="rect">
            <a:avLst/>
          </a:prstGeom>
        </p:spPr>
      </p:pic>
      <p:pic>
        <p:nvPicPr>
          <p:cNvPr id="36" name="Graphic 35">
            <a:extLst>
              <a:ext uri="{FF2B5EF4-FFF2-40B4-BE49-F238E27FC236}">
                <a16:creationId xmlns:a16="http://schemas.microsoft.com/office/drawing/2014/main" id="{3FBAD350-5664-4811-A208-657FB882D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flipH="1">
            <a:off x="11245175" y="5896734"/>
            <a:ext cx="108625" cy="108625"/>
          </a:xfrm>
          <a:prstGeom prst="rect">
            <a:avLst/>
          </a:prstGeom>
        </p:spPr>
      </p:pic>
      <p:pic>
        <p:nvPicPr>
          <p:cNvPr id="38" name="Graphic 37">
            <a:extLst>
              <a:ext uri="{FF2B5EF4-FFF2-40B4-BE49-F238E27FC236}">
                <a16:creationId xmlns:a16="http://schemas.microsoft.com/office/drawing/2014/main" id="{C39ADB8F-D187-49D7-BDCF-C1B6DC7270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flipH="1">
            <a:off x="10554288" y="6038004"/>
            <a:ext cx="95759" cy="9575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293EC90-5999-885C-7C4F-BD3DA5A9419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2016" y="334574"/>
            <a:ext cx="7863091" cy="6300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7253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CE3C5560-7A9C-489F-9148-18C5E1D0F0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E0AC668-CEF4-773E-9535-8EEB54E57D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6081" y="172720"/>
            <a:ext cx="3745936" cy="2377440"/>
          </a:xfrm>
        </p:spPr>
        <p:txBody>
          <a:bodyPr anchor="t">
            <a:norm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Conclusion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38BE72-EFB9-F8DE-4406-55870F7010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01261" y="2550160"/>
            <a:ext cx="2732259" cy="4216400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So, who would you chose to pack your parachute?</a:t>
            </a:r>
          </a:p>
        </p:txBody>
      </p:sp>
      <p:sp>
        <p:nvSpPr>
          <p:cNvPr id="26" name="Graphic 13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236" y="1606411"/>
            <a:ext cx="139038" cy="139038"/>
          </a:xfrm>
          <a:custGeom>
            <a:avLst/>
            <a:gdLst>
              <a:gd name="connsiteX0" fmla="*/ 129601 w 139038"/>
              <a:gd name="connsiteY0" fmla="*/ 60082 h 139038"/>
              <a:gd name="connsiteX1" fmla="*/ 78956 w 139038"/>
              <a:gd name="connsiteY1" fmla="*/ 60082 h 139038"/>
              <a:gd name="connsiteX2" fmla="*/ 78956 w 139038"/>
              <a:gd name="connsiteY2" fmla="*/ 9437 h 139038"/>
              <a:gd name="connsiteX3" fmla="*/ 69519 w 139038"/>
              <a:gd name="connsiteY3" fmla="*/ 0 h 139038"/>
              <a:gd name="connsiteX4" fmla="*/ 60082 w 139038"/>
              <a:gd name="connsiteY4" fmla="*/ 9437 h 139038"/>
              <a:gd name="connsiteX5" fmla="*/ 60082 w 139038"/>
              <a:gd name="connsiteY5" fmla="*/ 60082 h 139038"/>
              <a:gd name="connsiteX6" fmla="*/ 9437 w 139038"/>
              <a:gd name="connsiteY6" fmla="*/ 60082 h 139038"/>
              <a:gd name="connsiteX7" fmla="*/ 0 w 139038"/>
              <a:gd name="connsiteY7" fmla="*/ 69519 h 139038"/>
              <a:gd name="connsiteX8" fmla="*/ 9437 w 139038"/>
              <a:gd name="connsiteY8" fmla="*/ 78956 h 139038"/>
              <a:gd name="connsiteX9" fmla="*/ 60082 w 139038"/>
              <a:gd name="connsiteY9" fmla="*/ 78956 h 139038"/>
              <a:gd name="connsiteX10" fmla="*/ 60082 w 139038"/>
              <a:gd name="connsiteY10" fmla="*/ 129601 h 139038"/>
              <a:gd name="connsiteX11" fmla="*/ 69519 w 139038"/>
              <a:gd name="connsiteY11" fmla="*/ 139038 h 139038"/>
              <a:gd name="connsiteX12" fmla="*/ 78956 w 139038"/>
              <a:gd name="connsiteY12" fmla="*/ 129601 h 139038"/>
              <a:gd name="connsiteX13" fmla="*/ 78956 w 139038"/>
              <a:gd name="connsiteY13" fmla="*/ 78956 h 139038"/>
              <a:gd name="connsiteX14" fmla="*/ 129601 w 139038"/>
              <a:gd name="connsiteY14" fmla="*/ 78956 h 139038"/>
              <a:gd name="connsiteX15" fmla="*/ 139038 w 139038"/>
              <a:gd name="connsiteY15" fmla="*/ 69519 h 139038"/>
              <a:gd name="connsiteX16" fmla="*/ 129601 w 139038"/>
              <a:gd name="connsiteY16" fmla="*/ 60082 h 139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8" h="139038">
                <a:moveTo>
                  <a:pt x="129601" y="60082"/>
                </a:moveTo>
                <a:lnTo>
                  <a:pt x="78956" y="60082"/>
                </a:lnTo>
                <a:lnTo>
                  <a:pt x="78956" y="9437"/>
                </a:lnTo>
                <a:cubicBezTo>
                  <a:pt x="78956" y="4225"/>
                  <a:pt x="74731" y="0"/>
                  <a:pt x="69519" y="0"/>
                </a:cubicBezTo>
                <a:cubicBezTo>
                  <a:pt x="64307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7"/>
                  <a:pt x="0" y="69519"/>
                </a:cubicBezTo>
                <a:cubicBezTo>
                  <a:pt x="0" y="74731"/>
                  <a:pt x="4225" y="78956"/>
                  <a:pt x="9437" y="78956"/>
                </a:cubicBezTo>
                <a:lnTo>
                  <a:pt x="60082" y="78956"/>
                </a:lnTo>
                <a:lnTo>
                  <a:pt x="60082" y="129601"/>
                </a:lnTo>
                <a:cubicBezTo>
                  <a:pt x="60082" y="134813"/>
                  <a:pt x="64307" y="139038"/>
                  <a:pt x="69519" y="139038"/>
                </a:cubicBezTo>
                <a:cubicBezTo>
                  <a:pt x="74731" y="139038"/>
                  <a:pt x="78956" y="134813"/>
                  <a:pt x="78956" y="129601"/>
                </a:cubicBezTo>
                <a:lnTo>
                  <a:pt x="78956" y="78956"/>
                </a:lnTo>
                <a:lnTo>
                  <a:pt x="129601" y="78956"/>
                </a:lnTo>
                <a:cubicBezTo>
                  <a:pt x="134813" y="78956"/>
                  <a:pt x="139038" y="74731"/>
                  <a:pt x="139038" y="69519"/>
                </a:cubicBezTo>
                <a:cubicBezTo>
                  <a:pt x="139038" y="64307"/>
                  <a:pt x="134813" y="60082"/>
                  <a:pt x="129601" y="60082"/>
                </a:cubicBezTo>
                <a:close/>
              </a:path>
            </a:pathLst>
          </a:custGeom>
          <a:solidFill>
            <a:schemeClr val="bg1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8" name="Graphic 12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8014" y="1835705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bg1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0" name="Graphic 15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3696" y="2060130"/>
            <a:ext cx="127713" cy="127713"/>
          </a:xfrm>
          <a:custGeom>
            <a:avLst/>
            <a:gdLst>
              <a:gd name="connsiteX0" fmla="*/ 63857 w 127713"/>
              <a:gd name="connsiteY0" fmla="*/ 18874 h 127713"/>
              <a:gd name="connsiteX1" fmla="*/ 108839 w 127713"/>
              <a:gd name="connsiteY1" fmla="*/ 63857 h 127713"/>
              <a:gd name="connsiteX2" fmla="*/ 63857 w 127713"/>
              <a:gd name="connsiteY2" fmla="*/ 108839 h 127713"/>
              <a:gd name="connsiteX3" fmla="*/ 18874 w 127713"/>
              <a:gd name="connsiteY3" fmla="*/ 63857 h 127713"/>
              <a:gd name="connsiteX4" fmla="*/ 63857 w 127713"/>
              <a:gd name="connsiteY4" fmla="*/ 18874 h 127713"/>
              <a:gd name="connsiteX5" fmla="*/ 63857 w 127713"/>
              <a:gd name="connsiteY5" fmla="*/ 0 h 127713"/>
              <a:gd name="connsiteX6" fmla="*/ 0 w 127713"/>
              <a:gd name="connsiteY6" fmla="*/ 63857 h 127713"/>
              <a:gd name="connsiteX7" fmla="*/ 63857 w 127713"/>
              <a:gd name="connsiteY7" fmla="*/ 127713 h 127713"/>
              <a:gd name="connsiteX8" fmla="*/ 127713 w 127713"/>
              <a:gd name="connsiteY8" fmla="*/ 63857 h 127713"/>
              <a:gd name="connsiteX9" fmla="*/ 63857 w 127713"/>
              <a:gd name="connsiteY9" fmla="*/ 0 h 127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3" h="127713">
                <a:moveTo>
                  <a:pt x="63857" y="18874"/>
                </a:moveTo>
                <a:cubicBezTo>
                  <a:pt x="88700" y="18874"/>
                  <a:pt x="108839" y="39013"/>
                  <a:pt x="108839" y="63857"/>
                </a:cubicBezTo>
                <a:cubicBezTo>
                  <a:pt x="108839" y="88700"/>
                  <a:pt x="88700" y="108839"/>
                  <a:pt x="63857" y="108839"/>
                </a:cubicBezTo>
                <a:cubicBezTo>
                  <a:pt x="39013" y="108839"/>
                  <a:pt x="18874" y="88700"/>
                  <a:pt x="18874" y="63857"/>
                </a:cubicBezTo>
                <a:cubicBezTo>
                  <a:pt x="18898" y="39023"/>
                  <a:pt x="39023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3"/>
                  <a:pt x="63857" y="127713"/>
                </a:cubicBezTo>
                <a:cubicBezTo>
                  <a:pt x="99124" y="127713"/>
                  <a:pt x="127713" y="99124"/>
                  <a:pt x="127713" y="63857"/>
                </a:cubicBezTo>
                <a:cubicBezTo>
                  <a:pt x="127713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bg1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301262" y="3484892"/>
            <a:ext cx="0" cy="3352800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" name="Graphic 33">
            <a:extLst>
              <a:ext uri="{FF2B5EF4-FFF2-40B4-BE49-F238E27FC236}">
                <a16:creationId xmlns:a16="http://schemas.microsoft.com/office/drawing/2014/main" id="{508BEF50-7B1E-49A4-BC19-5F4F1D755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flipH="1">
            <a:off x="10836425" y="5436655"/>
            <a:ext cx="151536" cy="151536"/>
          </a:xfrm>
          <a:prstGeom prst="rect">
            <a:avLst/>
          </a:prstGeom>
        </p:spPr>
      </p:pic>
      <p:pic>
        <p:nvPicPr>
          <p:cNvPr id="36" name="Graphic 35">
            <a:extLst>
              <a:ext uri="{FF2B5EF4-FFF2-40B4-BE49-F238E27FC236}">
                <a16:creationId xmlns:a16="http://schemas.microsoft.com/office/drawing/2014/main" id="{3FBAD350-5664-4811-A208-657FB882D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flipH="1">
            <a:off x="11245175" y="5896734"/>
            <a:ext cx="108625" cy="108625"/>
          </a:xfrm>
          <a:prstGeom prst="rect">
            <a:avLst/>
          </a:prstGeom>
        </p:spPr>
      </p:pic>
      <p:pic>
        <p:nvPicPr>
          <p:cNvPr id="38" name="Graphic 37">
            <a:extLst>
              <a:ext uri="{FF2B5EF4-FFF2-40B4-BE49-F238E27FC236}">
                <a16:creationId xmlns:a16="http://schemas.microsoft.com/office/drawing/2014/main" id="{C39ADB8F-D187-49D7-BDCF-C1B6DC7270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flipH="1">
            <a:off x="10554288" y="6038004"/>
            <a:ext cx="95759" cy="9575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293EC90-5999-885C-7C4F-BD3DA5A9419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2016" y="334574"/>
            <a:ext cx="7863091" cy="6300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009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CE3C5560-7A9C-489F-9148-18C5E1D0F0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E0AC668-CEF4-773E-9535-8EEB54E57D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6081" y="172720"/>
            <a:ext cx="3745936" cy="2377440"/>
          </a:xfrm>
        </p:spPr>
        <p:txBody>
          <a:bodyPr anchor="t">
            <a:norm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Let’s look at three students’ scores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38BE72-EFB9-F8DE-4406-55870F7010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01261" y="2550160"/>
            <a:ext cx="2732259" cy="4216400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What can you say about the quality of the three riggers’ skills.</a:t>
            </a:r>
          </a:p>
          <a:p>
            <a:endParaRPr lang="en-US" sz="2800" dirty="0">
              <a:solidFill>
                <a:schemeClr val="bg1"/>
              </a:solidFill>
            </a:endParaRPr>
          </a:p>
          <a:p>
            <a:r>
              <a:rPr lang="en-US" sz="2800" dirty="0">
                <a:solidFill>
                  <a:schemeClr val="bg1"/>
                </a:solidFill>
              </a:rPr>
              <a:t>Can you decide who you’d chose?</a:t>
            </a:r>
          </a:p>
        </p:txBody>
      </p:sp>
      <p:sp>
        <p:nvSpPr>
          <p:cNvPr id="26" name="Graphic 13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236" y="1606411"/>
            <a:ext cx="139038" cy="139038"/>
          </a:xfrm>
          <a:custGeom>
            <a:avLst/>
            <a:gdLst>
              <a:gd name="connsiteX0" fmla="*/ 129601 w 139038"/>
              <a:gd name="connsiteY0" fmla="*/ 60082 h 139038"/>
              <a:gd name="connsiteX1" fmla="*/ 78956 w 139038"/>
              <a:gd name="connsiteY1" fmla="*/ 60082 h 139038"/>
              <a:gd name="connsiteX2" fmla="*/ 78956 w 139038"/>
              <a:gd name="connsiteY2" fmla="*/ 9437 h 139038"/>
              <a:gd name="connsiteX3" fmla="*/ 69519 w 139038"/>
              <a:gd name="connsiteY3" fmla="*/ 0 h 139038"/>
              <a:gd name="connsiteX4" fmla="*/ 60082 w 139038"/>
              <a:gd name="connsiteY4" fmla="*/ 9437 h 139038"/>
              <a:gd name="connsiteX5" fmla="*/ 60082 w 139038"/>
              <a:gd name="connsiteY5" fmla="*/ 60082 h 139038"/>
              <a:gd name="connsiteX6" fmla="*/ 9437 w 139038"/>
              <a:gd name="connsiteY6" fmla="*/ 60082 h 139038"/>
              <a:gd name="connsiteX7" fmla="*/ 0 w 139038"/>
              <a:gd name="connsiteY7" fmla="*/ 69519 h 139038"/>
              <a:gd name="connsiteX8" fmla="*/ 9437 w 139038"/>
              <a:gd name="connsiteY8" fmla="*/ 78956 h 139038"/>
              <a:gd name="connsiteX9" fmla="*/ 60082 w 139038"/>
              <a:gd name="connsiteY9" fmla="*/ 78956 h 139038"/>
              <a:gd name="connsiteX10" fmla="*/ 60082 w 139038"/>
              <a:gd name="connsiteY10" fmla="*/ 129601 h 139038"/>
              <a:gd name="connsiteX11" fmla="*/ 69519 w 139038"/>
              <a:gd name="connsiteY11" fmla="*/ 139038 h 139038"/>
              <a:gd name="connsiteX12" fmla="*/ 78956 w 139038"/>
              <a:gd name="connsiteY12" fmla="*/ 129601 h 139038"/>
              <a:gd name="connsiteX13" fmla="*/ 78956 w 139038"/>
              <a:gd name="connsiteY13" fmla="*/ 78956 h 139038"/>
              <a:gd name="connsiteX14" fmla="*/ 129601 w 139038"/>
              <a:gd name="connsiteY14" fmla="*/ 78956 h 139038"/>
              <a:gd name="connsiteX15" fmla="*/ 139038 w 139038"/>
              <a:gd name="connsiteY15" fmla="*/ 69519 h 139038"/>
              <a:gd name="connsiteX16" fmla="*/ 129601 w 139038"/>
              <a:gd name="connsiteY16" fmla="*/ 60082 h 139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8" h="139038">
                <a:moveTo>
                  <a:pt x="129601" y="60082"/>
                </a:moveTo>
                <a:lnTo>
                  <a:pt x="78956" y="60082"/>
                </a:lnTo>
                <a:lnTo>
                  <a:pt x="78956" y="9437"/>
                </a:lnTo>
                <a:cubicBezTo>
                  <a:pt x="78956" y="4225"/>
                  <a:pt x="74731" y="0"/>
                  <a:pt x="69519" y="0"/>
                </a:cubicBezTo>
                <a:cubicBezTo>
                  <a:pt x="64307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7"/>
                  <a:pt x="0" y="69519"/>
                </a:cubicBezTo>
                <a:cubicBezTo>
                  <a:pt x="0" y="74731"/>
                  <a:pt x="4225" y="78956"/>
                  <a:pt x="9437" y="78956"/>
                </a:cubicBezTo>
                <a:lnTo>
                  <a:pt x="60082" y="78956"/>
                </a:lnTo>
                <a:lnTo>
                  <a:pt x="60082" y="129601"/>
                </a:lnTo>
                <a:cubicBezTo>
                  <a:pt x="60082" y="134813"/>
                  <a:pt x="64307" y="139038"/>
                  <a:pt x="69519" y="139038"/>
                </a:cubicBezTo>
                <a:cubicBezTo>
                  <a:pt x="74731" y="139038"/>
                  <a:pt x="78956" y="134813"/>
                  <a:pt x="78956" y="129601"/>
                </a:cubicBezTo>
                <a:lnTo>
                  <a:pt x="78956" y="78956"/>
                </a:lnTo>
                <a:lnTo>
                  <a:pt x="129601" y="78956"/>
                </a:lnTo>
                <a:cubicBezTo>
                  <a:pt x="134813" y="78956"/>
                  <a:pt x="139038" y="74731"/>
                  <a:pt x="139038" y="69519"/>
                </a:cubicBezTo>
                <a:cubicBezTo>
                  <a:pt x="139038" y="64307"/>
                  <a:pt x="134813" y="60082"/>
                  <a:pt x="129601" y="60082"/>
                </a:cubicBezTo>
                <a:close/>
              </a:path>
            </a:pathLst>
          </a:custGeom>
          <a:solidFill>
            <a:schemeClr val="bg1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8" name="Graphic 12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8014" y="1835705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bg1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0" name="Graphic 15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3696" y="2060130"/>
            <a:ext cx="127713" cy="127713"/>
          </a:xfrm>
          <a:custGeom>
            <a:avLst/>
            <a:gdLst>
              <a:gd name="connsiteX0" fmla="*/ 63857 w 127713"/>
              <a:gd name="connsiteY0" fmla="*/ 18874 h 127713"/>
              <a:gd name="connsiteX1" fmla="*/ 108839 w 127713"/>
              <a:gd name="connsiteY1" fmla="*/ 63857 h 127713"/>
              <a:gd name="connsiteX2" fmla="*/ 63857 w 127713"/>
              <a:gd name="connsiteY2" fmla="*/ 108839 h 127713"/>
              <a:gd name="connsiteX3" fmla="*/ 18874 w 127713"/>
              <a:gd name="connsiteY3" fmla="*/ 63857 h 127713"/>
              <a:gd name="connsiteX4" fmla="*/ 63857 w 127713"/>
              <a:gd name="connsiteY4" fmla="*/ 18874 h 127713"/>
              <a:gd name="connsiteX5" fmla="*/ 63857 w 127713"/>
              <a:gd name="connsiteY5" fmla="*/ 0 h 127713"/>
              <a:gd name="connsiteX6" fmla="*/ 0 w 127713"/>
              <a:gd name="connsiteY6" fmla="*/ 63857 h 127713"/>
              <a:gd name="connsiteX7" fmla="*/ 63857 w 127713"/>
              <a:gd name="connsiteY7" fmla="*/ 127713 h 127713"/>
              <a:gd name="connsiteX8" fmla="*/ 127713 w 127713"/>
              <a:gd name="connsiteY8" fmla="*/ 63857 h 127713"/>
              <a:gd name="connsiteX9" fmla="*/ 63857 w 127713"/>
              <a:gd name="connsiteY9" fmla="*/ 0 h 127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3" h="127713">
                <a:moveTo>
                  <a:pt x="63857" y="18874"/>
                </a:moveTo>
                <a:cubicBezTo>
                  <a:pt x="88700" y="18874"/>
                  <a:pt x="108839" y="39013"/>
                  <a:pt x="108839" y="63857"/>
                </a:cubicBezTo>
                <a:cubicBezTo>
                  <a:pt x="108839" y="88700"/>
                  <a:pt x="88700" y="108839"/>
                  <a:pt x="63857" y="108839"/>
                </a:cubicBezTo>
                <a:cubicBezTo>
                  <a:pt x="39013" y="108839"/>
                  <a:pt x="18874" y="88700"/>
                  <a:pt x="18874" y="63857"/>
                </a:cubicBezTo>
                <a:cubicBezTo>
                  <a:pt x="18898" y="39023"/>
                  <a:pt x="39023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3"/>
                  <a:pt x="63857" y="127713"/>
                </a:cubicBezTo>
                <a:cubicBezTo>
                  <a:pt x="99124" y="127713"/>
                  <a:pt x="127713" y="99124"/>
                  <a:pt x="127713" y="63857"/>
                </a:cubicBezTo>
                <a:cubicBezTo>
                  <a:pt x="127713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bg1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301262" y="3484892"/>
            <a:ext cx="0" cy="3352800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" name="Graphic 33">
            <a:extLst>
              <a:ext uri="{FF2B5EF4-FFF2-40B4-BE49-F238E27FC236}">
                <a16:creationId xmlns:a16="http://schemas.microsoft.com/office/drawing/2014/main" id="{508BEF50-7B1E-49A4-BC19-5F4F1D755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flipH="1">
            <a:off x="10836425" y="5436655"/>
            <a:ext cx="151536" cy="151536"/>
          </a:xfrm>
          <a:prstGeom prst="rect">
            <a:avLst/>
          </a:prstGeom>
        </p:spPr>
      </p:pic>
      <p:pic>
        <p:nvPicPr>
          <p:cNvPr id="36" name="Graphic 35">
            <a:extLst>
              <a:ext uri="{FF2B5EF4-FFF2-40B4-BE49-F238E27FC236}">
                <a16:creationId xmlns:a16="http://schemas.microsoft.com/office/drawing/2014/main" id="{3FBAD350-5664-4811-A208-657FB882D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flipH="1">
            <a:off x="11245175" y="5896734"/>
            <a:ext cx="108625" cy="108625"/>
          </a:xfrm>
          <a:prstGeom prst="rect">
            <a:avLst/>
          </a:prstGeom>
        </p:spPr>
      </p:pic>
      <p:pic>
        <p:nvPicPr>
          <p:cNvPr id="38" name="Graphic 37">
            <a:extLst>
              <a:ext uri="{FF2B5EF4-FFF2-40B4-BE49-F238E27FC236}">
                <a16:creationId xmlns:a16="http://schemas.microsoft.com/office/drawing/2014/main" id="{C39ADB8F-D187-49D7-BDCF-C1B6DC7270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flipH="1">
            <a:off x="10554288" y="6038004"/>
            <a:ext cx="95759" cy="95759"/>
          </a:xfrm>
          <a:prstGeom prst="rect">
            <a:avLst/>
          </a:prstGeom>
        </p:spPr>
      </p:pic>
      <p:pic>
        <p:nvPicPr>
          <p:cNvPr id="7" name="Picture 6" descr="A graph with lines and text&#10;&#10;Description automatically generated with medium confidence">
            <a:extLst>
              <a:ext uri="{FF2B5EF4-FFF2-40B4-BE49-F238E27FC236}">
                <a16:creationId xmlns:a16="http://schemas.microsoft.com/office/drawing/2014/main" id="{5293EC90-5999-885C-7C4F-BD3DA5A9419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2016" y="334574"/>
            <a:ext cx="7863091" cy="6300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083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CE3C5560-7A9C-489F-9148-18C5E1D0F0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E0AC668-CEF4-773E-9535-8EEB54E57D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6081" y="172720"/>
            <a:ext cx="3745936" cy="2377440"/>
          </a:xfrm>
        </p:spPr>
        <p:txBody>
          <a:bodyPr anchor="t">
            <a:norm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Let’s look at three students’ scores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38BE72-EFB9-F8DE-4406-55870F7010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01261" y="2550160"/>
            <a:ext cx="2732259" cy="4216400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Maybe we should look at the averages…</a:t>
            </a:r>
          </a:p>
        </p:txBody>
      </p:sp>
      <p:sp>
        <p:nvSpPr>
          <p:cNvPr id="26" name="Graphic 13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236" y="1606411"/>
            <a:ext cx="139038" cy="139038"/>
          </a:xfrm>
          <a:custGeom>
            <a:avLst/>
            <a:gdLst>
              <a:gd name="connsiteX0" fmla="*/ 129601 w 139038"/>
              <a:gd name="connsiteY0" fmla="*/ 60082 h 139038"/>
              <a:gd name="connsiteX1" fmla="*/ 78956 w 139038"/>
              <a:gd name="connsiteY1" fmla="*/ 60082 h 139038"/>
              <a:gd name="connsiteX2" fmla="*/ 78956 w 139038"/>
              <a:gd name="connsiteY2" fmla="*/ 9437 h 139038"/>
              <a:gd name="connsiteX3" fmla="*/ 69519 w 139038"/>
              <a:gd name="connsiteY3" fmla="*/ 0 h 139038"/>
              <a:gd name="connsiteX4" fmla="*/ 60082 w 139038"/>
              <a:gd name="connsiteY4" fmla="*/ 9437 h 139038"/>
              <a:gd name="connsiteX5" fmla="*/ 60082 w 139038"/>
              <a:gd name="connsiteY5" fmla="*/ 60082 h 139038"/>
              <a:gd name="connsiteX6" fmla="*/ 9437 w 139038"/>
              <a:gd name="connsiteY6" fmla="*/ 60082 h 139038"/>
              <a:gd name="connsiteX7" fmla="*/ 0 w 139038"/>
              <a:gd name="connsiteY7" fmla="*/ 69519 h 139038"/>
              <a:gd name="connsiteX8" fmla="*/ 9437 w 139038"/>
              <a:gd name="connsiteY8" fmla="*/ 78956 h 139038"/>
              <a:gd name="connsiteX9" fmla="*/ 60082 w 139038"/>
              <a:gd name="connsiteY9" fmla="*/ 78956 h 139038"/>
              <a:gd name="connsiteX10" fmla="*/ 60082 w 139038"/>
              <a:gd name="connsiteY10" fmla="*/ 129601 h 139038"/>
              <a:gd name="connsiteX11" fmla="*/ 69519 w 139038"/>
              <a:gd name="connsiteY11" fmla="*/ 139038 h 139038"/>
              <a:gd name="connsiteX12" fmla="*/ 78956 w 139038"/>
              <a:gd name="connsiteY12" fmla="*/ 129601 h 139038"/>
              <a:gd name="connsiteX13" fmla="*/ 78956 w 139038"/>
              <a:gd name="connsiteY13" fmla="*/ 78956 h 139038"/>
              <a:gd name="connsiteX14" fmla="*/ 129601 w 139038"/>
              <a:gd name="connsiteY14" fmla="*/ 78956 h 139038"/>
              <a:gd name="connsiteX15" fmla="*/ 139038 w 139038"/>
              <a:gd name="connsiteY15" fmla="*/ 69519 h 139038"/>
              <a:gd name="connsiteX16" fmla="*/ 129601 w 139038"/>
              <a:gd name="connsiteY16" fmla="*/ 60082 h 139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8" h="139038">
                <a:moveTo>
                  <a:pt x="129601" y="60082"/>
                </a:moveTo>
                <a:lnTo>
                  <a:pt x="78956" y="60082"/>
                </a:lnTo>
                <a:lnTo>
                  <a:pt x="78956" y="9437"/>
                </a:lnTo>
                <a:cubicBezTo>
                  <a:pt x="78956" y="4225"/>
                  <a:pt x="74731" y="0"/>
                  <a:pt x="69519" y="0"/>
                </a:cubicBezTo>
                <a:cubicBezTo>
                  <a:pt x="64307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7"/>
                  <a:pt x="0" y="69519"/>
                </a:cubicBezTo>
                <a:cubicBezTo>
                  <a:pt x="0" y="74731"/>
                  <a:pt x="4225" y="78956"/>
                  <a:pt x="9437" y="78956"/>
                </a:cubicBezTo>
                <a:lnTo>
                  <a:pt x="60082" y="78956"/>
                </a:lnTo>
                <a:lnTo>
                  <a:pt x="60082" y="129601"/>
                </a:lnTo>
                <a:cubicBezTo>
                  <a:pt x="60082" y="134813"/>
                  <a:pt x="64307" y="139038"/>
                  <a:pt x="69519" y="139038"/>
                </a:cubicBezTo>
                <a:cubicBezTo>
                  <a:pt x="74731" y="139038"/>
                  <a:pt x="78956" y="134813"/>
                  <a:pt x="78956" y="129601"/>
                </a:cubicBezTo>
                <a:lnTo>
                  <a:pt x="78956" y="78956"/>
                </a:lnTo>
                <a:lnTo>
                  <a:pt x="129601" y="78956"/>
                </a:lnTo>
                <a:cubicBezTo>
                  <a:pt x="134813" y="78956"/>
                  <a:pt x="139038" y="74731"/>
                  <a:pt x="139038" y="69519"/>
                </a:cubicBezTo>
                <a:cubicBezTo>
                  <a:pt x="139038" y="64307"/>
                  <a:pt x="134813" y="60082"/>
                  <a:pt x="129601" y="60082"/>
                </a:cubicBezTo>
                <a:close/>
              </a:path>
            </a:pathLst>
          </a:custGeom>
          <a:solidFill>
            <a:schemeClr val="bg1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8" name="Graphic 12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8014" y="1835705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bg1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0" name="Graphic 15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3696" y="2060130"/>
            <a:ext cx="127713" cy="127713"/>
          </a:xfrm>
          <a:custGeom>
            <a:avLst/>
            <a:gdLst>
              <a:gd name="connsiteX0" fmla="*/ 63857 w 127713"/>
              <a:gd name="connsiteY0" fmla="*/ 18874 h 127713"/>
              <a:gd name="connsiteX1" fmla="*/ 108839 w 127713"/>
              <a:gd name="connsiteY1" fmla="*/ 63857 h 127713"/>
              <a:gd name="connsiteX2" fmla="*/ 63857 w 127713"/>
              <a:gd name="connsiteY2" fmla="*/ 108839 h 127713"/>
              <a:gd name="connsiteX3" fmla="*/ 18874 w 127713"/>
              <a:gd name="connsiteY3" fmla="*/ 63857 h 127713"/>
              <a:gd name="connsiteX4" fmla="*/ 63857 w 127713"/>
              <a:gd name="connsiteY4" fmla="*/ 18874 h 127713"/>
              <a:gd name="connsiteX5" fmla="*/ 63857 w 127713"/>
              <a:gd name="connsiteY5" fmla="*/ 0 h 127713"/>
              <a:gd name="connsiteX6" fmla="*/ 0 w 127713"/>
              <a:gd name="connsiteY6" fmla="*/ 63857 h 127713"/>
              <a:gd name="connsiteX7" fmla="*/ 63857 w 127713"/>
              <a:gd name="connsiteY7" fmla="*/ 127713 h 127713"/>
              <a:gd name="connsiteX8" fmla="*/ 127713 w 127713"/>
              <a:gd name="connsiteY8" fmla="*/ 63857 h 127713"/>
              <a:gd name="connsiteX9" fmla="*/ 63857 w 127713"/>
              <a:gd name="connsiteY9" fmla="*/ 0 h 127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3" h="127713">
                <a:moveTo>
                  <a:pt x="63857" y="18874"/>
                </a:moveTo>
                <a:cubicBezTo>
                  <a:pt x="88700" y="18874"/>
                  <a:pt x="108839" y="39013"/>
                  <a:pt x="108839" y="63857"/>
                </a:cubicBezTo>
                <a:cubicBezTo>
                  <a:pt x="108839" y="88700"/>
                  <a:pt x="88700" y="108839"/>
                  <a:pt x="63857" y="108839"/>
                </a:cubicBezTo>
                <a:cubicBezTo>
                  <a:pt x="39013" y="108839"/>
                  <a:pt x="18874" y="88700"/>
                  <a:pt x="18874" y="63857"/>
                </a:cubicBezTo>
                <a:cubicBezTo>
                  <a:pt x="18898" y="39023"/>
                  <a:pt x="39023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3"/>
                  <a:pt x="63857" y="127713"/>
                </a:cubicBezTo>
                <a:cubicBezTo>
                  <a:pt x="99124" y="127713"/>
                  <a:pt x="127713" y="99124"/>
                  <a:pt x="127713" y="63857"/>
                </a:cubicBezTo>
                <a:cubicBezTo>
                  <a:pt x="127713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bg1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301262" y="3484892"/>
            <a:ext cx="0" cy="3352800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" name="Graphic 33">
            <a:extLst>
              <a:ext uri="{FF2B5EF4-FFF2-40B4-BE49-F238E27FC236}">
                <a16:creationId xmlns:a16="http://schemas.microsoft.com/office/drawing/2014/main" id="{508BEF50-7B1E-49A4-BC19-5F4F1D755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flipH="1">
            <a:off x="10836425" y="5436655"/>
            <a:ext cx="151536" cy="151536"/>
          </a:xfrm>
          <a:prstGeom prst="rect">
            <a:avLst/>
          </a:prstGeom>
        </p:spPr>
      </p:pic>
      <p:pic>
        <p:nvPicPr>
          <p:cNvPr id="36" name="Graphic 35">
            <a:extLst>
              <a:ext uri="{FF2B5EF4-FFF2-40B4-BE49-F238E27FC236}">
                <a16:creationId xmlns:a16="http://schemas.microsoft.com/office/drawing/2014/main" id="{3FBAD350-5664-4811-A208-657FB882D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flipH="1">
            <a:off x="11245175" y="5896734"/>
            <a:ext cx="108625" cy="108625"/>
          </a:xfrm>
          <a:prstGeom prst="rect">
            <a:avLst/>
          </a:prstGeom>
        </p:spPr>
      </p:pic>
      <p:pic>
        <p:nvPicPr>
          <p:cNvPr id="38" name="Graphic 37">
            <a:extLst>
              <a:ext uri="{FF2B5EF4-FFF2-40B4-BE49-F238E27FC236}">
                <a16:creationId xmlns:a16="http://schemas.microsoft.com/office/drawing/2014/main" id="{C39ADB8F-D187-49D7-BDCF-C1B6DC7270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flipH="1">
            <a:off x="10554288" y="6038004"/>
            <a:ext cx="95759" cy="95759"/>
          </a:xfrm>
          <a:prstGeom prst="rect">
            <a:avLst/>
          </a:prstGeom>
        </p:spPr>
      </p:pic>
      <p:pic>
        <p:nvPicPr>
          <p:cNvPr id="7" name="Picture 6" descr="A graph with lines and text&#10;&#10;Description automatically generated with medium confidence">
            <a:extLst>
              <a:ext uri="{FF2B5EF4-FFF2-40B4-BE49-F238E27FC236}">
                <a16:creationId xmlns:a16="http://schemas.microsoft.com/office/drawing/2014/main" id="{5293EC90-5999-885C-7C4F-BD3DA5A9419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2016" y="334574"/>
            <a:ext cx="7863091" cy="6300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0985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CE3C5560-7A9C-489F-9148-18C5E1D0F0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E0AC668-CEF4-773E-9535-8EEB54E57D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6081" y="172720"/>
            <a:ext cx="3745936" cy="2377440"/>
          </a:xfrm>
        </p:spPr>
        <p:txBody>
          <a:bodyPr anchor="t">
            <a:norm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Let’s look at three students’ scores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38BE72-EFB9-F8DE-4406-55870F7010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01261" y="2550160"/>
            <a:ext cx="2732259" cy="4216400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Student A </a:t>
            </a:r>
            <a:r>
              <a:rPr lang="en-US" sz="2800" dirty="0">
                <a:solidFill>
                  <a:schemeClr val="bg1"/>
                </a:solidFill>
              </a:rPr>
              <a:t>has an average score of 70.</a:t>
            </a:r>
          </a:p>
        </p:txBody>
      </p:sp>
      <p:sp>
        <p:nvSpPr>
          <p:cNvPr id="26" name="Graphic 13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236" y="1606411"/>
            <a:ext cx="139038" cy="139038"/>
          </a:xfrm>
          <a:custGeom>
            <a:avLst/>
            <a:gdLst>
              <a:gd name="connsiteX0" fmla="*/ 129601 w 139038"/>
              <a:gd name="connsiteY0" fmla="*/ 60082 h 139038"/>
              <a:gd name="connsiteX1" fmla="*/ 78956 w 139038"/>
              <a:gd name="connsiteY1" fmla="*/ 60082 h 139038"/>
              <a:gd name="connsiteX2" fmla="*/ 78956 w 139038"/>
              <a:gd name="connsiteY2" fmla="*/ 9437 h 139038"/>
              <a:gd name="connsiteX3" fmla="*/ 69519 w 139038"/>
              <a:gd name="connsiteY3" fmla="*/ 0 h 139038"/>
              <a:gd name="connsiteX4" fmla="*/ 60082 w 139038"/>
              <a:gd name="connsiteY4" fmla="*/ 9437 h 139038"/>
              <a:gd name="connsiteX5" fmla="*/ 60082 w 139038"/>
              <a:gd name="connsiteY5" fmla="*/ 60082 h 139038"/>
              <a:gd name="connsiteX6" fmla="*/ 9437 w 139038"/>
              <a:gd name="connsiteY6" fmla="*/ 60082 h 139038"/>
              <a:gd name="connsiteX7" fmla="*/ 0 w 139038"/>
              <a:gd name="connsiteY7" fmla="*/ 69519 h 139038"/>
              <a:gd name="connsiteX8" fmla="*/ 9437 w 139038"/>
              <a:gd name="connsiteY8" fmla="*/ 78956 h 139038"/>
              <a:gd name="connsiteX9" fmla="*/ 60082 w 139038"/>
              <a:gd name="connsiteY9" fmla="*/ 78956 h 139038"/>
              <a:gd name="connsiteX10" fmla="*/ 60082 w 139038"/>
              <a:gd name="connsiteY10" fmla="*/ 129601 h 139038"/>
              <a:gd name="connsiteX11" fmla="*/ 69519 w 139038"/>
              <a:gd name="connsiteY11" fmla="*/ 139038 h 139038"/>
              <a:gd name="connsiteX12" fmla="*/ 78956 w 139038"/>
              <a:gd name="connsiteY12" fmla="*/ 129601 h 139038"/>
              <a:gd name="connsiteX13" fmla="*/ 78956 w 139038"/>
              <a:gd name="connsiteY13" fmla="*/ 78956 h 139038"/>
              <a:gd name="connsiteX14" fmla="*/ 129601 w 139038"/>
              <a:gd name="connsiteY14" fmla="*/ 78956 h 139038"/>
              <a:gd name="connsiteX15" fmla="*/ 139038 w 139038"/>
              <a:gd name="connsiteY15" fmla="*/ 69519 h 139038"/>
              <a:gd name="connsiteX16" fmla="*/ 129601 w 139038"/>
              <a:gd name="connsiteY16" fmla="*/ 60082 h 139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8" h="139038">
                <a:moveTo>
                  <a:pt x="129601" y="60082"/>
                </a:moveTo>
                <a:lnTo>
                  <a:pt x="78956" y="60082"/>
                </a:lnTo>
                <a:lnTo>
                  <a:pt x="78956" y="9437"/>
                </a:lnTo>
                <a:cubicBezTo>
                  <a:pt x="78956" y="4225"/>
                  <a:pt x="74731" y="0"/>
                  <a:pt x="69519" y="0"/>
                </a:cubicBezTo>
                <a:cubicBezTo>
                  <a:pt x="64307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7"/>
                  <a:pt x="0" y="69519"/>
                </a:cubicBezTo>
                <a:cubicBezTo>
                  <a:pt x="0" y="74731"/>
                  <a:pt x="4225" y="78956"/>
                  <a:pt x="9437" y="78956"/>
                </a:cubicBezTo>
                <a:lnTo>
                  <a:pt x="60082" y="78956"/>
                </a:lnTo>
                <a:lnTo>
                  <a:pt x="60082" y="129601"/>
                </a:lnTo>
                <a:cubicBezTo>
                  <a:pt x="60082" y="134813"/>
                  <a:pt x="64307" y="139038"/>
                  <a:pt x="69519" y="139038"/>
                </a:cubicBezTo>
                <a:cubicBezTo>
                  <a:pt x="74731" y="139038"/>
                  <a:pt x="78956" y="134813"/>
                  <a:pt x="78956" y="129601"/>
                </a:cubicBezTo>
                <a:lnTo>
                  <a:pt x="78956" y="78956"/>
                </a:lnTo>
                <a:lnTo>
                  <a:pt x="129601" y="78956"/>
                </a:lnTo>
                <a:cubicBezTo>
                  <a:pt x="134813" y="78956"/>
                  <a:pt x="139038" y="74731"/>
                  <a:pt x="139038" y="69519"/>
                </a:cubicBezTo>
                <a:cubicBezTo>
                  <a:pt x="139038" y="64307"/>
                  <a:pt x="134813" y="60082"/>
                  <a:pt x="129601" y="60082"/>
                </a:cubicBezTo>
                <a:close/>
              </a:path>
            </a:pathLst>
          </a:custGeom>
          <a:solidFill>
            <a:schemeClr val="bg1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8" name="Graphic 12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8014" y="1835705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bg1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0" name="Graphic 15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3696" y="2060130"/>
            <a:ext cx="127713" cy="127713"/>
          </a:xfrm>
          <a:custGeom>
            <a:avLst/>
            <a:gdLst>
              <a:gd name="connsiteX0" fmla="*/ 63857 w 127713"/>
              <a:gd name="connsiteY0" fmla="*/ 18874 h 127713"/>
              <a:gd name="connsiteX1" fmla="*/ 108839 w 127713"/>
              <a:gd name="connsiteY1" fmla="*/ 63857 h 127713"/>
              <a:gd name="connsiteX2" fmla="*/ 63857 w 127713"/>
              <a:gd name="connsiteY2" fmla="*/ 108839 h 127713"/>
              <a:gd name="connsiteX3" fmla="*/ 18874 w 127713"/>
              <a:gd name="connsiteY3" fmla="*/ 63857 h 127713"/>
              <a:gd name="connsiteX4" fmla="*/ 63857 w 127713"/>
              <a:gd name="connsiteY4" fmla="*/ 18874 h 127713"/>
              <a:gd name="connsiteX5" fmla="*/ 63857 w 127713"/>
              <a:gd name="connsiteY5" fmla="*/ 0 h 127713"/>
              <a:gd name="connsiteX6" fmla="*/ 0 w 127713"/>
              <a:gd name="connsiteY6" fmla="*/ 63857 h 127713"/>
              <a:gd name="connsiteX7" fmla="*/ 63857 w 127713"/>
              <a:gd name="connsiteY7" fmla="*/ 127713 h 127713"/>
              <a:gd name="connsiteX8" fmla="*/ 127713 w 127713"/>
              <a:gd name="connsiteY8" fmla="*/ 63857 h 127713"/>
              <a:gd name="connsiteX9" fmla="*/ 63857 w 127713"/>
              <a:gd name="connsiteY9" fmla="*/ 0 h 127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3" h="127713">
                <a:moveTo>
                  <a:pt x="63857" y="18874"/>
                </a:moveTo>
                <a:cubicBezTo>
                  <a:pt x="88700" y="18874"/>
                  <a:pt x="108839" y="39013"/>
                  <a:pt x="108839" y="63857"/>
                </a:cubicBezTo>
                <a:cubicBezTo>
                  <a:pt x="108839" y="88700"/>
                  <a:pt x="88700" y="108839"/>
                  <a:pt x="63857" y="108839"/>
                </a:cubicBezTo>
                <a:cubicBezTo>
                  <a:pt x="39013" y="108839"/>
                  <a:pt x="18874" y="88700"/>
                  <a:pt x="18874" y="63857"/>
                </a:cubicBezTo>
                <a:cubicBezTo>
                  <a:pt x="18898" y="39023"/>
                  <a:pt x="39023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3"/>
                  <a:pt x="63857" y="127713"/>
                </a:cubicBezTo>
                <a:cubicBezTo>
                  <a:pt x="99124" y="127713"/>
                  <a:pt x="127713" y="99124"/>
                  <a:pt x="127713" y="63857"/>
                </a:cubicBezTo>
                <a:cubicBezTo>
                  <a:pt x="127713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bg1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301262" y="3484892"/>
            <a:ext cx="0" cy="3352800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" name="Graphic 33">
            <a:extLst>
              <a:ext uri="{FF2B5EF4-FFF2-40B4-BE49-F238E27FC236}">
                <a16:creationId xmlns:a16="http://schemas.microsoft.com/office/drawing/2014/main" id="{508BEF50-7B1E-49A4-BC19-5F4F1D755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flipH="1">
            <a:off x="10836425" y="5436655"/>
            <a:ext cx="151536" cy="151536"/>
          </a:xfrm>
          <a:prstGeom prst="rect">
            <a:avLst/>
          </a:prstGeom>
        </p:spPr>
      </p:pic>
      <p:pic>
        <p:nvPicPr>
          <p:cNvPr id="36" name="Graphic 35">
            <a:extLst>
              <a:ext uri="{FF2B5EF4-FFF2-40B4-BE49-F238E27FC236}">
                <a16:creationId xmlns:a16="http://schemas.microsoft.com/office/drawing/2014/main" id="{3FBAD350-5664-4811-A208-657FB882D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flipH="1">
            <a:off x="11245175" y="5896734"/>
            <a:ext cx="108625" cy="108625"/>
          </a:xfrm>
          <a:prstGeom prst="rect">
            <a:avLst/>
          </a:prstGeom>
        </p:spPr>
      </p:pic>
      <p:pic>
        <p:nvPicPr>
          <p:cNvPr id="38" name="Graphic 37">
            <a:extLst>
              <a:ext uri="{FF2B5EF4-FFF2-40B4-BE49-F238E27FC236}">
                <a16:creationId xmlns:a16="http://schemas.microsoft.com/office/drawing/2014/main" id="{C39ADB8F-D187-49D7-BDCF-C1B6DC7270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flipH="1">
            <a:off x="10554288" y="6038004"/>
            <a:ext cx="95759" cy="9575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293EC90-5999-885C-7C4F-BD3DA5A9419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2016" y="334574"/>
            <a:ext cx="7863091" cy="6300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03296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CE3C5560-7A9C-489F-9148-18C5E1D0F0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E0AC668-CEF4-773E-9535-8EEB54E57D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6081" y="172720"/>
            <a:ext cx="3745936" cy="2377440"/>
          </a:xfrm>
        </p:spPr>
        <p:txBody>
          <a:bodyPr anchor="t">
            <a:norm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Let’s look at three students’ scores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38BE72-EFB9-F8DE-4406-55870F7010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01261" y="2550160"/>
            <a:ext cx="2732259" cy="4216400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Student A </a:t>
            </a:r>
            <a:r>
              <a:rPr lang="en-US" sz="2800" dirty="0">
                <a:solidFill>
                  <a:schemeClr val="bg1"/>
                </a:solidFill>
              </a:rPr>
              <a:t>has an average score of 70.</a:t>
            </a:r>
          </a:p>
          <a:p>
            <a:endParaRPr lang="en-US" sz="2800" dirty="0">
              <a:solidFill>
                <a:schemeClr val="bg1"/>
              </a:solidFill>
            </a:endParaRPr>
          </a:p>
          <a:p>
            <a:r>
              <a:rPr lang="en-US" sz="2800" dirty="0">
                <a:solidFill>
                  <a:schemeClr val="bg1"/>
                </a:solidFill>
              </a:rPr>
              <a:t>So does </a:t>
            </a:r>
            <a:r>
              <a:rPr lang="en-US" sz="2800" b="1" dirty="0">
                <a:solidFill>
                  <a:schemeClr val="bg1"/>
                </a:solidFill>
              </a:rPr>
              <a:t>Student B</a:t>
            </a:r>
            <a:r>
              <a:rPr lang="en-US" sz="2800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26" name="Graphic 13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236" y="1606411"/>
            <a:ext cx="139038" cy="139038"/>
          </a:xfrm>
          <a:custGeom>
            <a:avLst/>
            <a:gdLst>
              <a:gd name="connsiteX0" fmla="*/ 129601 w 139038"/>
              <a:gd name="connsiteY0" fmla="*/ 60082 h 139038"/>
              <a:gd name="connsiteX1" fmla="*/ 78956 w 139038"/>
              <a:gd name="connsiteY1" fmla="*/ 60082 h 139038"/>
              <a:gd name="connsiteX2" fmla="*/ 78956 w 139038"/>
              <a:gd name="connsiteY2" fmla="*/ 9437 h 139038"/>
              <a:gd name="connsiteX3" fmla="*/ 69519 w 139038"/>
              <a:gd name="connsiteY3" fmla="*/ 0 h 139038"/>
              <a:gd name="connsiteX4" fmla="*/ 60082 w 139038"/>
              <a:gd name="connsiteY4" fmla="*/ 9437 h 139038"/>
              <a:gd name="connsiteX5" fmla="*/ 60082 w 139038"/>
              <a:gd name="connsiteY5" fmla="*/ 60082 h 139038"/>
              <a:gd name="connsiteX6" fmla="*/ 9437 w 139038"/>
              <a:gd name="connsiteY6" fmla="*/ 60082 h 139038"/>
              <a:gd name="connsiteX7" fmla="*/ 0 w 139038"/>
              <a:gd name="connsiteY7" fmla="*/ 69519 h 139038"/>
              <a:gd name="connsiteX8" fmla="*/ 9437 w 139038"/>
              <a:gd name="connsiteY8" fmla="*/ 78956 h 139038"/>
              <a:gd name="connsiteX9" fmla="*/ 60082 w 139038"/>
              <a:gd name="connsiteY9" fmla="*/ 78956 h 139038"/>
              <a:gd name="connsiteX10" fmla="*/ 60082 w 139038"/>
              <a:gd name="connsiteY10" fmla="*/ 129601 h 139038"/>
              <a:gd name="connsiteX11" fmla="*/ 69519 w 139038"/>
              <a:gd name="connsiteY11" fmla="*/ 139038 h 139038"/>
              <a:gd name="connsiteX12" fmla="*/ 78956 w 139038"/>
              <a:gd name="connsiteY12" fmla="*/ 129601 h 139038"/>
              <a:gd name="connsiteX13" fmla="*/ 78956 w 139038"/>
              <a:gd name="connsiteY13" fmla="*/ 78956 h 139038"/>
              <a:gd name="connsiteX14" fmla="*/ 129601 w 139038"/>
              <a:gd name="connsiteY14" fmla="*/ 78956 h 139038"/>
              <a:gd name="connsiteX15" fmla="*/ 139038 w 139038"/>
              <a:gd name="connsiteY15" fmla="*/ 69519 h 139038"/>
              <a:gd name="connsiteX16" fmla="*/ 129601 w 139038"/>
              <a:gd name="connsiteY16" fmla="*/ 60082 h 139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8" h="139038">
                <a:moveTo>
                  <a:pt x="129601" y="60082"/>
                </a:moveTo>
                <a:lnTo>
                  <a:pt x="78956" y="60082"/>
                </a:lnTo>
                <a:lnTo>
                  <a:pt x="78956" y="9437"/>
                </a:lnTo>
                <a:cubicBezTo>
                  <a:pt x="78956" y="4225"/>
                  <a:pt x="74731" y="0"/>
                  <a:pt x="69519" y="0"/>
                </a:cubicBezTo>
                <a:cubicBezTo>
                  <a:pt x="64307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7"/>
                  <a:pt x="0" y="69519"/>
                </a:cubicBezTo>
                <a:cubicBezTo>
                  <a:pt x="0" y="74731"/>
                  <a:pt x="4225" y="78956"/>
                  <a:pt x="9437" y="78956"/>
                </a:cubicBezTo>
                <a:lnTo>
                  <a:pt x="60082" y="78956"/>
                </a:lnTo>
                <a:lnTo>
                  <a:pt x="60082" y="129601"/>
                </a:lnTo>
                <a:cubicBezTo>
                  <a:pt x="60082" y="134813"/>
                  <a:pt x="64307" y="139038"/>
                  <a:pt x="69519" y="139038"/>
                </a:cubicBezTo>
                <a:cubicBezTo>
                  <a:pt x="74731" y="139038"/>
                  <a:pt x="78956" y="134813"/>
                  <a:pt x="78956" y="129601"/>
                </a:cubicBezTo>
                <a:lnTo>
                  <a:pt x="78956" y="78956"/>
                </a:lnTo>
                <a:lnTo>
                  <a:pt x="129601" y="78956"/>
                </a:lnTo>
                <a:cubicBezTo>
                  <a:pt x="134813" y="78956"/>
                  <a:pt x="139038" y="74731"/>
                  <a:pt x="139038" y="69519"/>
                </a:cubicBezTo>
                <a:cubicBezTo>
                  <a:pt x="139038" y="64307"/>
                  <a:pt x="134813" y="60082"/>
                  <a:pt x="129601" y="60082"/>
                </a:cubicBezTo>
                <a:close/>
              </a:path>
            </a:pathLst>
          </a:custGeom>
          <a:solidFill>
            <a:schemeClr val="bg1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8" name="Graphic 12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8014" y="1835705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bg1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0" name="Graphic 15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3696" y="2060130"/>
            <a:ext cx="127713" cy="127713"/>
          </a:xfrm>
          <a:custGeom>
            <a:avLst/>
            <a:gdLst>
              <a:gd name="connsiteX0" fmla="*/ 63857 w 127713"/>
              <a:gd name="connsiteY0" fmla="*/ 18874 h 127713"/>
              <a:gd name="connsiteX1" fmla="*/ 108839 w 127713"/>
              <a:gd name="connsiteY1" fmla="*/ 63857 h 127713"/>
              <a:gd name="connsiteX2" fmla="*/ 63857 w 127713"/>
              <a:gd name="connsiteY2" fmla="*/ 108839 h 127713"/>
              <a:gd name="connsiteX3" fmla="*/ 18874 w 127713"/>
              <a:gd name="connsiteY3" fmla="*/ 63857 h 127713"/>
              <a:gd name="connsiteX4" fmla="*/ 63857 w 127713"/>
              <a:gd name="connsiteY4" fmla="*/ 18874 h 127713"/>
              <a:gd name="connsiteX5" fmla="*/ 63857 w 127713"/>
              <a:gd name="connsiteY5" fmla="*/ 0 h 127713"/>
              <a:gd name="connsiteX6" fmla="*/ 0 w 127713"/>
              <a:gd name="connsiteY6" fmla="*/ 63857 h 127713"/>
              <a:gd name="connsiteX7" fmla="*/ 63857 w 127713"/>
              <a:gd name="connsiteY7" fmla="*/ 127713 h 127713"/>
              <a:gd name="connsiteX8" fmla="*/ 127713 w 127713"/>
              <a:gd name="connsiteY8" fmla="*/ 63857 h 127713"/>
              <a:gd name="connsiteX9" fmla="*/ 63857 w 127713"/>
              <a:gd name="connsiteY9" fmla="*/ 0 h 127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3" h="127713">
                <a:moveTo>
                  <a:pt x="63857" y="18874"/>
                </a:moveTo>
                <a:cubicBezTo>
                  <a:pt x="88700" y="18874"/>
                  <a:pt x="108839" y="39013"/>
                  <a:pt x="108839" y="63857"/>
                </a:cubicBezTo>
                <a:cubicBezTo>
                  <a:pt x="108839" y="88700"/>
                  <a:pt x="88700" y="108839"/>
                  <a:pt x="63857" y="108839"/>
                </a:cubicBezTo>
                <a:cubicBezTo>
                  <a:pt x="39013" y="108839"/>
                  <a:pt x="18874" y="88700"/>
                  <a:pt x="18874" y="63857"/>
                </a:cubicBezTo>
                <a:cubicBezTo>
                  <a:pt x="18898" y="39023"/>
                  <a:pt x="39023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3"/>
                  <a:pt x="63857" y="127713"/>
                </a:cubicBezTo>
                <a:cubicBezTo>
                  <a:pt x="99124" y="127713"/>
                  <a:pt x="127713" y="99124"/>
                  <a:pt x="127713" y="63857"/>
                </a:cubicBezTo>
                <a:cubicBezTo>
                  <a:pt x="127713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bg1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301262" y="3484892"/>
            <a:ext cx="0" cy="3352800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" name="Graphic 33">
            <a:extLst>
              <a:ext uri="{FF2B5EF4-FFF2-40B4-BE49-F238E27FC236}">
                <a16:creationId xmlns:a16="http://schemas.microsoft.com/office/drawing/2014/main" id="{508BEF50-7B1E-49A4-BC19-5F4F1D755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flipH="1">
            <a:off x="10836425" y="5436655"/>
            <a:ext cx="151536" cy="151536"/>
          </a:xfrm>
          <a:prstGeom prst="rect">
            <a:avLst/>
          </a:prstGeom>
        </p:spPr>
      </p:pic>
      <p:pic>
        <p:nvPicPr>
          <p:cNvPr id="36" name="Graphic 35">
            <a:extLst>
              <a:ext uri="{FF2B5EF4-FFF2-40B4-BE49-F238E27FC236}">
                <a16:creationId xmlns:a16="http://schemas.microsoft.com/office/drawing/2014/main" id="{3FBAD350-5664-4811-A208-657FB882D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flipH="1">
            <a:off x="11245175" y="5896734"/>
            <a:ext cx="108625" cy="108625"/>
          </a:xfrm>
          <a:prstGeom prst="rect">
            <a:avLst/>
          </a:prstGeom>
        </p:spPr>
      </p:pic>
      <p:pic>
        <p:nvPicPr>
          <p:cNvPr id="38" name="Graphic 37">
            <a:extLst>
              <a:ext uri="{FF2B5EF4-FFF2-40B4-BE49-F238E27FC236}">
                <a16:creationId xmlns:a16="http://schemas.microsoft.com/office/drawing/2014/main" id="{C39ADB8F-D187-49D7-BDCF-C1B6DC7270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flipH="1">
            <a:off x="10554288" y="6038004"/>
            <a:ext cx="95759" cy="9575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293EC90-5999-885C-7C4F-BD3DA5A9419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2016" y="334574"/>
            <a:ext cx="7863091" cy="6300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68891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CE3C5560-7A9C-489F-9148-18C5E1D0F0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E0AC668-CEF4-773E-9535-8EEB54E57D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6081" y="172720"/>
            <a:ext cx="3745936" cy="2377440"/>
          </a:xfrm>
        </p:spPr>
        <p:txBody>
          <a:bodyPr anchor="t">
            <a:norm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Let’s look at three students’ scores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38BE72-EFB9-F8DE-4406-55870F7010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01261" y="2550160"/>
            <a:ext cx="2732259" cy="4216400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Student A </a:t>
            </a:r>
            <a:r>
              <a:rPr lang="en-US" sz="2800" dirty="0">
                <a:solidFill>
                  <a:schemeClr val="bg1"/>
                </a:solidFill>
              </a:rPr>
              <a:t>has an average score of 70.</a:t>
            </a:r>
          </a:p>
          <a:p>
            <a:endParaRPr lang="en-US" sz="2800" dirty="0">
              <a:solidFill>
                <a:schemeClr val="bg1"/>
              </a:solidFill>
            </a:endParaRPr>
          </a:p>
          <a:p>
            <a:r>
              <a:rPr lang="en-US" sz="2800" dirty="0">
                <a:solidFill>
                  <a:schemeClr val="bg1"/>
                </a:solidFill>
              </a:rPr>
              <a:t>So does </a:t>
            </a:r>
            <a:r>
              <a:rPr lang="en-US" sz="2800" b="1" dirty="0">
                <a:solidFill>
                  <a:schemeClr val="bg1"/>
                </a:solidFill>
              </a:rPr>
              <a:t>Student B</a:t>
            </a:r>
            <a:r>
              <a:rPr lang="en-US" sz="2800" dirty="0">
                <a:solidFill>
                  <a:schemeClr val="bg1"/>
                </a:solidFill>
              </a:rPr>
              <a:t>.</a:t>
            </a:r>
          </a:p>
          <a:p>
            <a:endParaRPr lang="en-US" sz="2800" dirty="0">
              <a:solidFill>
                <a:schemeClr val="bg1"/>
              </a:solidFill>
            </a:endParaRPr>
          </a:p>
          <a:p>
            <a:r>
              <a:rPr lang="en-US" sz="2800" dirty="0">
                <a:solidFill>
                  <a:schemeClr val="bg1"/>
                </a:solidFill>
              </a:rPr>
              <a:t>Wow, so does </a:t>
            </a:r>
            <a:r>
              <a:rPr lang="en-US" sz="2800" b="1" dirty="0">
                <a:solidFill>
                  <a:schemeClr val="bg1"/>
                </a:solidFill>
              </a:rPr>
              <a:t>Student C</a:t>
            </a:r>
            <a:r>
              <a:rPr lang="en-US" sz="2800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26" name="Graphic 13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236" y="1606411"/>
            <a:ext cx="139038" cy="139038"/>
          </a:xfrm>
          <a:custGeom>
            <a:avLst/>
            <a:gdLst>
              <a:gd name="connsiteX0" fmla="*/ 129601 w 139038"/>
              <a:gd name="connsiteY0" fmla="*/ 60082 h 139038"/>
              <a:gd name="connsiteX1" fmla="*/ 78956 w 139038"/>
              <a:gd name="connsiteY1" fmla="*/ 60082 h 139038"/>
              <a:gd name="connsiteX2" fmla="*/ 78956 w 139038"/>
              <a:gd name="connsiteY2" fmla="*/ 9437 h 139038"/>
              <a:gd name="connsiteX3" fmla="*/ 69519 w 139038"/>
              <a:gd name="connsiteY3" fmla="*/ 0 h 139038"/>
              <a:gd name="connsiteX4" fmla="*/ 60082 w 139038"/>
              <a:gd name="connsiteY4" fmla="*/ 9437 h 139038"/>
              <a:gd name="connsiteX5" fmla="*/ 60082 w 139038"/>
              <a:gd name="connsiteY5" fmla="*/ 60082 h 139038"/>
              <a:gd name="connsiteX6" fmla="*/ 9437 w 139038"/>
              <a:gd name="connsiteY6" fmla="*/ 60082 h 139038"/>
              <a:gd name="connsiteX7" fmla="*/ 0 w 139038"/>
              <a:gd name="connsiteY7" fmla="*/ 69519 h 139038"/>
              <a:gd name="connsiteX8" fmla="*/ 9437 w 139038"/>
              <a:gd name="connsiteY8" fmla="*/ 78956 h 139038"/>
              <a:gd name="connsiteX9" fmla="*/ 60082 w 139038"/>
              <a:gd name="connsiteY9" fmla="*/ 78956 h 139038"/>
              <a:gd name="connsiteX10" fmla="*/ 60082 w 139038"/>
              <a:gd name="connsiteY10" fmla="*/ 129601 h 139038"/>
              <a:gd name="connsiteX11" fmla="*/ 69519 w 139038"/>
              <a:gd name="connsiteY11" fmla="*/ 139038 h 139038"/>
              <a:gd name="connsiteX12" fmla="*/ 78956 w 139038"/>
              <a:gd name="connsiteY12" fmla="*/ 129601 h 139038"/>
              <a:gd name="connsiteX13" fmla="*/ 78956 w 139038"/>
              <a:gd name="connsiteY13" fmla="*/ 78956 h 139038"/>
              <a:gd name="connsiteX14" fmla="*/ 129601 w 139038"/>
              <a:gd name="connsiteY14" fmla="*/ 78956 h 139038"/>
              <a:gd name="connsiteX15" fmla="*/ 139038 w 139038"/>
              <a:gd name="connsiteY15" fmla="*/ 69519 h 139038"/>
              <a:gd name="connsiteX16" fmla="*/ 129601 w 139038"/>
              <a:gd name="connsiteY16" fmla="*/ 60082 h 139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8" h="139038">
                <a:moveTo>
                  <a:pt x="129601" y="60082"/>
                </a:moveTo>
                <a:lnTo>
                  <a:pt x="78956" y="60082"/>
                </a:lnTo>
                <a:lnTo>
                  <a:pt x="78956" y="9437"/>
                </a:lnTo>
                <a:cubicBezTo>
                  <a:pt x="78956" y="4225"/>
                  <a:pt x="74731" y="0"/>
                  <a:pt x="69519" y="0"/>
                </a:cubicBezTo>
                <a:cubicBezTo>
                  <a:pt x="64307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7"/>
                  <a:pt x="0" y="69519"/>
                </a:cubicBezTo>
                <a:cubicBezTo>
                  <a:pt x="0" y="74731"/>
                  <a:pt x="4225" y="78956"/>
                  <a:pt x="9437" y="78956"/>
                </a:cubicBezTo>
                <a:lnTo>
                  <a:pt x="60082" y="78956"/>
                </a:lnTo>
                <a:lnTo>
                  <a:pt x="60082" y="129601"/>
                </a:lnTo>
                <a:cubicBezTo>
                  <a:pt x="60082" y="134813"/>
                  <a:pt x="64307" y="139038"/>
                  <a:pt x="69519" y="139038"/>
                </a:cubicBezTo>
                <a:cubicBezTo>
                  <a:pt x="74731" y="139038"/>
                  <a:pt x="78956" y="134813"/>
                  <a:pt x="78956" y="129601"/>
                </a:cubicBezTo>
                <a:lnTo>
                  <a:pt x="78956" y="78956"/>
                </a:lnTo>
                <a:lnTo>
                  <a:pt x="129601" y="78956"/>
                </a:lnTo>
                <a:cubicBezTo>
                  <a:pt x="134813" y="78956"/>
                  <a:pt x="139038" y="74731"/>
                  <a:pt x="139038" y="69519"/>
                </a:cubicBezTo>
                <a:cubicBezTo>
                  <a:pt x="139038" y="64307"/>
                  <a:pt x="134813" y="60082"/>
                  <a:pt x="129601" y="60082"/>
                </a:cubicBezTo>
                <a:close/>
              </a:path>
            </a:pathLst>
          </a:custGeom>
          <a:solidFill>
            <a:schemeClr val="bg1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8" name="Graphic 12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8014" y="1835705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bg1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0" name="Graphic 15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3696" y="2060130"/>
            <a:ext cx="127713" cy="127713"/>
          </a:xfrm>
          <a:custGeom>
            <a:avLst/>
            <a:gdLst>
              <a:gd name="connsiteX0" fmla="*/ 63857 w 127713"/>
              <a:gd name="connsiteY0" fmla="*/ 18874 h 127713"/>
              <a:gd name="connsiteX1" fmla="*/ 108839 w 127713"/>
              <a:gd name="connsiteY1" fmla="*/ 63857 h 127713"/>
              <a:gd name="connsiteX2" fmla="*/ 63857 w 127713"/>
              <a:gd name="connsiteY2" fmla="*/ 108839 h 127713"/>
              <a:gd name="connsiteX3" fmla="*/ 18874 w 127713"/>
              <a:gd name="connsiteY3" fmla="*/ 63857 h 127713"/>
              <a:gd name="connsiteX4" fmla="*/ 63857 w 127713"/>
              <a:gd name="connsiteY4" fmla="*/ 18874 h 127713"/>
              <a:gd name="connsiteX5" fmla="*/ 63857 w 127713"/>
              <a:gd name="connsiteY5" fmla="*/ 0 h 127713"/>
              <a:gd name="connsiteX6" fmla="*/ 0 w 127713"/>
              <a:gd name="connsiteY6" fmla="*/ 63857 h 127713"/>
              <a:gd name="connsiteX7" fmla="*/ 63857 w 127713"/>
              <a:gd name="connsiteY7" fmla="*/ 127713 h 127713"/>
              <a:gd name="connsiteX8" fmla="*/ 127713 w 127713"/>
              <a:gd name="connsiteY8" fmla="*/ 63857 h 127713"/>
              <a:gd name="connsiteX9" fmla="*/ 63857 w 127713"/>
              <a:gd name="connsiteY9" fmla="*/ 0 h 127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3" h="127713">
                <a:moveTo>
                  <a:pt x="63857" y="18874"/>
                </a:moveTo>
                <a:cubicBezTo>
                  <a:pt x="88700" y="18874"/>
                  <a:pt x="108839" y="39013"/>
                  <a:pt x="108839" y="63857"/>
                </a:cubicBezTo>
                <a:cubicBezTo>
                  <a:pt x="108839" y="88700"/>
                  <a:pt x="88700" y="108839"/>
                  <a:pt x="63857" y="108839"/>
                </a:cubicBezTo>
                <a:cubicBezTo>
                  <a:pt x="39013" y="108839"/>
                  <a:pt x="18874" y="88700"/>
                  <a:pt x="18874" y="63857"/>
                </a:cubicBezTo>
                <a:cubicBezTo>
                  <a:pt x="18898" y="39023"/>
                  <a:pt x="39023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3"/>
                  <a:pt x="63857" y="127713"/>
                </a:cubicBezTo>
                <a:cubicBezTo>
                  <a:pt x="99124" y="127713"/>
                  <a:pt x="127713" y="99124"/>
                  <a:pt x="127713" y="63857"/>
                </a:cubicBezTo>
                <a:cubicBezTo>
                  <a:pt x="127713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bg1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301262" y="3484892"/>
            <a:ext cx="0" cy="3352800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" name="Graphic 33">
            <a:extLst>
              <a:ext uri="{FF2B5EF4-FFF2-40B4-BE49-F238E27FC236}">
                <a16:creationId xmlns:a16="http://schemas.microsoft.com/office/drawing/2014/main" id="{508BEF50-7B1E-49A4-BC19-5F4F1D755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flipH="1">
            <a:off x="10836425" y="5436655"/>
            <a:ext cx="151536" cy="151536"/>
          </a:xfrm>
          <a:prstGeom prst="rect">
            <a:avLst/>
          </a:prstGeom>
        </p:spPr>
      </p:pic>
      <p:pic>
        <p:nvPicPr>
          <p:cNvPr id="36" name="Graphic 35">
            <a:extLst>
              <a:ext uri="{FF2B5EF4-FFF2-40B4-BE49-F238E27FC236}">
                <a16:creationId xmlns:a16="http://schemas.microsoft.com/office/drawing/2014/main" id="{3FBAD350-5664-4811-A208-657FB882D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flipH="1">
            <a:off x="11245175" y="5896734"/>
            <a:ext cx="108625" cy="108625"/>
          </a:xfrm>
          <a:prstGeom prst="rect">
            <a:avLst/>
          </a:prstGeom>
        </p:spPr>
      </p:pic>
      <p:pic>
        <p:nvPicPr>
          <p:cNvPr id="38" name="Graphic 37">
            <a:extLst>
              <a:ext uri="{FF2B5EF4-FFF2-40B4-BE49-F238E27FC236}">
                <a16:creationId xmlns:a16="http://schemas.microsoft.com/office/drawing/2014/main" id="{C39ADB8F-D187-49D7-BDCF-C1B6DC7270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flipH="1">
            <a:off x="10554288" y="6038004"/>
            <a:ext cx="95759" cy="9575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293EC90-5999-885C-7C4F-BD3DA5A9419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2016" y="334574"/>
            <a:ext cx="7863091" cy="6300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13358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CE3C5560-7A9C-489F-9148-18C5E1D0F0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E0AC668-CEF4-773E-9535-8EEB54E57D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6081" y="172720"/>
            <a:ext cx="3745936" cy="3083242"/>
          </a:xfrm>
        </p:spPr>
        <p:txBody>
          <a:bodyPr anchor="t">
            <a:normAutofit fontScale="90000"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Maybe we need a different system than averaging</a:t>
            </a:r>
          </a:p>
        </p:txBody>
      </p:sp>
      <p:sp>
        <p:nvSpPr>
          <p:cNvPr id="26" name="Graphic 13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236" y="1606411"/>
            <a:ext cx="139038" cy="139038"/>
          </a:xfrm>
          <a:custGeom>
            <a:avLst/>
            <a:gdLst>
              <a:gd name="connsiteX0" fmla="*/ 129601 w 139038"/>
              <a:gd name="connsiteY0" fmla="*/ 60082 h 139038"/>
              <a:gd name="connsiteX1" fmla="*/ 78956 w 139038"/>
              <a:gd name="connsiteY1" fmla="*/ 60082 h 139038"/>
              <a:gd name="connsiteX2" fmla="*/ 78956 w 139038"/>
              <a:gd name="connsiteY2" fmla="*/ 9437 h 139038"/>
              <a:gd name="connsiteX3" fmla="*/ 69519 w 139038"/>
              <a:gd name="connsiteY3" fmla="*/ 0 h 139038"/>
              <a:gd name="connsiteX4" fmla="*/ 60082 w 139038"/>
              <a:gd name="connsiteY4" fmla="*/ 9437 h 139038"/>
              <a:gd name="connsiteX5" fmla="*/ 60082 w 139038"/>
              <a:gd name="connsiteY5" fmla="*/ 60082 h 139038"/>
              <a:gd name="connsiteX6" fmla="*/ 9437 w 139038"/>
              <a:gd name="connsiteY6" fmla="*/ 60082 h 139038"/>
              <a:gd name="connsiteX7" fmla="*/ 0 w 139038"/>
              <a:gd name="connsiteY7" fmla="*/ 69519 h 139038"/>
              <a:gd name="connsiteX8" fmla="*/ 9437 w 139038"/>
              <a:gd name="connsiteY8" fmla="*/ 78956 h 139038"/>
              <a:gd name="connsiteX9" fmla="*/ 60082 w 139038"/>
              <a:gd name="connsiteY9" fmla="*/ 78956 h 139038"/>
              <a:gd name="connsiteX10" fmla="*/ 60082 w 139038"/>
              <a:gd name="connsiteY10" fmla="*/ 129601 h 139038"/>
              <a:gd name="connsiteX11" fmla="*/ 69519 w 139038"/>
              <a:gd name="connsiteY11" fmla="*/ 139038 h 139038"/>
              <a:gd name="connsiteX12" fmla="*/ 78956 w 139038"/>
              <a:gd name="connsiteY12" fmla="*/ 129601 h 139038"/>
              <a:gd name="connsiteX13" fmla="*/ 78956 w 139038"/>
              <a:gd name="connsiteY13" fmla="*/ 78956 h 139038"/>
              <a:gd name="connsiteX14" fmla="*/ 129601 w 139038"/>
              <a:gd name="connsiteY14" fmla="*/ 78956 h 139038"/>
              <a:gd name="connsiteX15" fmla="*/ 139038 w 139038"/>
              <a:gd name="connsiteY15" fmla="*/ 69519 h 139038"/>
              <a:gd name="connsiteX16" fmla="*/ 129601 w 139038"/>
              <a:gd name="connsiteY16" fmla="*/ 60082 h 139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8" h="139038">
                <a:moveTo>
                  <a:pt x="129601" y="60082"/>
                </a:moveTo>
                <a:lnTo>
                  <a:pt x="78956" y="60082"/>
                </a:lnTo>
                <a:lnTo>
                  <a:pt x="78956" y="9437"/>
                </a:lnTo>
                <a:cubicBezTo>
                  <a:pt x="78956" y="4225"/>
                  <a:pt x="74731" y="0"/>
                  <a:pt x="69519" y="0"/>
                </a:cubicBezTo>
                <a:cubicBezTo>
                  <a:pt x="64307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7"/>
                  <a:pt x="0" y="69519"/>
                </a:cubicBezTo>
                <a:cubicBezTo>
                  <a:pt x="0" y="74731"/>
                  <a:pt x="4225" y="78956"/>
                  <a:pt x="9437" y="78956"/>
                </a:cubicBezTo>
                <a:lnTo>
                  <a:pt x="60082" y="78956"/>
                </a:lnTo>
                <a:lnTo>
                  <a:pt x="60082" y="129601"/>
                </a:lnTo>
                <a:cubicBezTo>
                  <a:pt x="60082" y="134813"/>
                  <a:pt x="64307" y="139038"/>
                  <a:pt x="69519" y="139038"/>
                </a:cubicBezTo>
                <a:cubicBezTo>
                  <a:pt x="74731" y="139038"/>
                  <a:pt x="78956" y="134813"/>
                  <a:pt x="78956" y="129601"/>
                </a:cubicBezTo>
                <a:lnTo>
                  <a:pt x="78956" y="78956"/>
                </a:lnTo>
                <a:lnTo>
                  <a:pt x="129601" y="78956"/>
                </a:lnTo>
                <a:cubicBezTo>
                  <a:pt x="134813" y="78956"/>
                  <a:pt x="139038" y="74731"/>
                  <a:pt x="139038" y="69519"/>
                </a:cubicBezTo>
                <a:cubicBezTo>
                  <a:pt x="139038" y="64307"/>
                  <a:pt x="134813" y="60082"/>
                  <a:pt x="129601" y="60082"/>
                </a:cubicBezTo>
                <a:close/>
              </a:path>
            </a:pathLst>
          </a:custGeom>
          <a:solidFill>
            <a:schemeClr val="bg1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8" name="Graphic 12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8014" y="1835705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bg1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0" name="Graphic 15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3696" y="2060130"/>
            <a:ext cx="127713" cy="127713"/>
          </a:xfrm>
          <a:custGeom>
            <a:avLst/>
            <a:gdLst>
              <a:gd name="connsiteX0" fmla="*/ 63857 w 127713"/>
              <a:gd name="connsiteY0" fmla="*/ 18874 h 127713"/>
              <a:gd name="connsiteX1" fmla="*/ 108839 w 127713"/>
              <a:gd name="connsiteY1" fmla="*/ 63857 h 127713"/>
              <a:gd name="connsiteX2" fmla="*/ 63857 w 127713"/>
              <a:gd name="connsiteY2" fmla="*/ 108839 h 127713"/>
              <a:gd name="connsiteX3" fmla="*/ 18874 w 127713"/>
              <a:gd name="connsiteY3" fmla="*/ 63857 h 127713"/>
              <a:gd name="connsiteX4" fmla="*/ 63857 w 127713"/>
              <a:gd name="connsiteY4" fmla="*/ 18874 h 127713"/>
              <a:gd name="connsiteX5" fmla="*/ 63857 w 127713"/>
              <a:gd name="connsiteY5" fmla="*/ 0 h 127713"/>
              <a:gd name="connsiteX6" fmla="*/ 0 w 127713"/>
              <a:gd name="connsiteY6" fmla="*/ 63857 h 127713"/>
              <a:gd name="connsiteX7" fmla="*/ 63857 w 127713"/>
              <a:gd name="connsiteY7" fmla="*/ 127713 h 127713"/>
              <a:gd name="connsiteX8" fmla="*/ 127713 w 127713"/>
              <a:gd name="connsiteY8" fmla="*/ 63857 h 127713"/>
              <a:gd name="connsiteX9" fmla="*/ 63857 w 127713"/>
              <a:gd name="connsiteY9" fmla="*/ 0 h 127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3" h="127713">
                <a:moveTo>
                  <a:pt x="63857" y="18874"/>
                </a:moveTo>
                <a:cubicBezTo>
                  <a:pt x="88700" y="18874"/>
                  <a:pt x="108839" y="39013"/>
                  <a:pt x="108839" y="63857"/>
                </a:cubicBezTo>
                <a:cubicBezTo>
                  <a:pt x="108839" y="88700"/>
                  <a:pt x="88700" y="108839"/>
                  <a:pt x="63857" y="108839"/>
                </a:cubicBezTo>
                <a:cubicBezTo>
                  <a:pt x="39013" y="108839"/>
                  <a:pt x="18874" y="88700"/>
                  <a:pt x="18874" y="63857"/>
                </a:cubicBezTo>
                <a:cubicBezTo>
                  <a:pt x="18898" y="39023"/>
                  <a:pt x="39023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3"/>
                  <a:pt x="63857" y="127713"/>
                </a:cubicBezTo>
                <a:cubicBezTo>
                  <a:pt x="99124" y="127713"/>
                  <a:pt x="127713" y="99124"/>
                  <a:pt x="127713" y="63857"/>
                </a:cubicBezTo>
                <a:cubicBezTo>
                  <a:pt x="127713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bg1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301262" y="3484892"/>
            <a:ext cx="0" cy="3352800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" name="Graphic 33">
            <a:extLst>
              <a:ext uri="{FF2B5EF4-FFF2-40B4-BE49-F238E27FC236}">
                <a16:creationId xmlns:a16="http://schemas.microsoft.com/office/drawing/2014/main" id="{508BEF50-7B1E-49A4-BC19-5F4F1D755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flipH="1">
            <a:off x="10836425" y="5436655"/>
            <a:ext cx="151536" cy="151536"/>
          </a:xfrm>
          <a:prstGeom prst="rect">
            <a:avLst/>
          </a:prstGeom>
        </p:spPr>
      </p:pic>
      <p:pic>
        <p:nvPicPr>
          <p:cNvPr id="36" name="Graphic 35">
            <a:extLst>
              <a:ext uri="{FF2B5EF4-FFF2-40B4-BE49-F238E27FC236}">
                <a16:creationId xmlns:a16="http://schemas.microsoft.com/office/drawing/2014/main" id="{3FBAD350-5664-4811-A208-657FB882D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flipH="1">
            <a:off x="11245175" y="5896734"/>
            <a:ext cx="108625" cy="108625"/>
          </a:xfrm>
          <a:prstGeom prst="rect">
            <a:avLst/>
          </a:prstGeom>
        </p:spPr>
      </p:pic>
      <p:pic>
        <p:nvPicPr>
          <p:cNvPr id="38" name="Graphic 37">
            <a:extLst>
              <a:ext uri="{FF2B5EF4-FFF2-40B4-BE49-F238E27FC236}">
                <a16:creationId xmlns:a16="http://schemas.microsoft.com/office/drawing/2014/main" id="{C39ADB8F-D187-49D7-BDCF-C1B6DC7270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flipH="1">
            <a:off x="10554288" y="6038004"/>
            <a:ext cx="95759" cy="9575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293EC90-5999-885C-7C4F-BD3DA5A9419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2016" y="334574"/>
            <a:ext cx="7863091" cy="6300635"/>
          </a:xfrm>
          <a:prstGeom prst="rect">
            <a:avLst/>
          </a:prstGeom>
        </p:spPr>
      </p:pic>
      <p:sp>
        <p:nvSpPr>
          <p:cNvPr id="5" name="Subtitle 4">
            <a:extLst>
              <a:ext uri="{FF2B5EF4-FFF2-40B4-BE49-F238E27FC236}">
                <a16:creationId xmlns:a16="http://schemas.microsoft.com/office/drawing/2014/main" id="{DD87D8C2-87C7-E5FA-EC8D-5CEA48B6FC9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2738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CE3C5560-7A9C-489F-9148-18C5E1D0F0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E0AC668-CEF4-773E-9535-8EEB54E57D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6081" y="172720"/>
            <a:ext cx="3745936" cy="2377440"/>
          </a:xfrm>
        </p:spPr>
        <p:txBody>
          <a:bodyPr anchor="t">
            <a:norm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Looking at trends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38BE72-EFB9-F8DE-4406-55870F7010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01261" y="2550160"/>
            <a:ext cx="2732259" cy="4216400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Here’s a focus on </a:t>
            </a:r>
            <a:r>
              <a:rPr lang="en-US" sz="2800" b="1" dirty="0">
                <a:solidFill>
                  <a:schemeClr val="bg1"/>
                </a:solidFill>
              </a:rPr>
              <a:t>Student A</a:t>
            </a:r>
            <a:r>
              <a:rPr lang="en-US" sz="2800" dirty="0">
                <a:solidFill>
                  <a:schemeClr val="bg1"/>
                </a:solidFill>
              </a:rPr>
              <a:t>.</a:t>
            </a:r>
          </a:p>
          <a:p>
            <a:endParaRPr lang="en-US" sz="2800" dirty="0">
              <a:solidFill>
                <a:schemeClr val="bg1"/>
              </a:solidFill>
            </a:endParaRPr>
          </a:p>
          <a:p>
            <a:r>
              <a:rPr lang="en-US" sz="2800" dirty="0">
                <a:solidFill>
                  <a:schemeClr val="bg1"/>
                </a:solidFill>
              </a:rPr>
              <a:t>How would you describe the trend of </a:t>
            </a:r>
            <a:r>
              <a:rPr lang="en-US" sz="2800" b="1" dirty="0">
                <a:solidFill>
                  <a:schemeClr val="bg1"/>
                </a:solidFill>
              </a:rPr>
              <a:t>Student A</a:t>
            </a:r>
            <a:r>
              <a:rPr lang="en-US" sz="2800" dirty="0">
                <a:solidFill>
                  <a:schemeClr val="bg1"/>
                </a:solidFill>
              </a:rPr>
              <a:t>?</a:t>
            </a:r>
          </a:p>
        </p:txBody>
      </p:sp>
      <p:sp>
        <p:nvSpPr>
          <p:cNvPr id="26" name="Graphic 13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236" y="1606411"/>
            <a:ext cx="139038" cy="139038"/>
          </a:xfrm>
          <a:custGeom>
            <a:avLst/>
            <a:gdLst>
              <a:gd name="connsiteX0" fmla="*/ 129601 w 139038"/>
              <a:gd name="connsiteY0" fmla="*/ 60082 h 139038"/>
              <a:gd name="connsiteX1" fmla="*/ 78956 w 139038"/>
              <a:gd name="connsiteY1" fmla="*/ 60082 h 139038"/>
              <a:gd name="connsiteX2" fmla="*/ 78956 w 139038"/>
              <a:gd name="connsiteY2" fmla="*/ 9437 h 139038"/>
              <a:gd name="connsiteX3" fmla="*/ 69519 w 139038"/>
              <a:gd name="connsiteY3" fmla="*/ 0 h 139038"/>
              <a:gd name="connsiteX4" fmla="*/ 60082 w 139038"/>
              <a:gd name="connsiteY4" fmla="*/ 9437 h 139038"/>
              <a:gd name="connsiteX5" fmla="*/ 60082 w 139038"/>
              <a:gd name="connsiteY5" fmla="*/ 60082 h 139038"/>
              <a:gd name="connsiteX6" fmla="*/ 9437 w 139038"/>
              <a:gd name="connsiteY6" fmla="*/ 60082 h 139038"/>
              <a:gd name="connsiteX7" fmla="*/ 0 w 139038"/>
              <a:gd name="connsiteY7" fmla="*/ 69519 h 139038"/>
              <a:gd name="connsiteX8" fmla="*/ 9437 w 139038"/>
              <a:gd name="connsiteY8" fmla="*/ 78956 h 139038"/>
              <a:gd name="connsiteX9" fmla="*/ 60082 w 139038"/>
              <a:gd name="connsiteY9" fmla="*/ 78956 h 139038"/>
              <a:gd name="connsiteX10" fmla="*/ 60082 w 139038"/>
              <a:gd name="connsiteY10" fmla="*/ 129601 h 139038"/>
              <a:gd name="connsiteX11" fmla="*/ 69519 w 139038"/>
              <a:gd name="connsiteY11" fmla="*/ 139038 h 139038"/>
              <a:gd name="connsiteX12" fmla="*/ 78956 w 139038"/>
              <a:gd name="connsiteY12" fmla="*/ 129601 h 139038"/>
              <a:gd name="connsiteX13" fmla="*/ 78956 w 139038"/>
              <a:gd name="connsiteY13" fmla="*/ 78956 h 139038"/>
              <a:gd name="connsiteX14" fmla="*/ 129601 w 139038"/>
              <a:gd name="connsiteY14" fmla="*/ 78956 h 139038"/>
              <a:gd name="connsiteX15" fmla="*/ 139038 w 139038"/>
              <a:gd name="connsiteY15" fmla="*/ 69519 h 139038"/>
              <a:gd name="connsiteX16" fmla="*/ 129601 w 139038"/>
              <a:gd name="connsiteY16" fmla="*/ 60082 h 139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8" h="139038">
                <a:moveTo>
                  <a:pt x="129601" y="60082"/>
                </a:moveTo>
                <a:lnTo>
                  <a:pt x="78956" y="60082"/>
                </a:lnTo>
                <a:lnTo>
                  <a:pt x="78956" y="9437"/>
                </a:lnTo>
                <a:cubicBezTo>
                  <a:pt x="78956" y="4225"/>
                  <a:pt x="74731" y="0"/>
                  <a:pt x="69519" y="0"/>
                </a:cubicBezTo>
                <a:cubicBezTo>
                  <a:pt x="64307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7"/>
                  <a:pt x="0" y="69519"/>
                </a:cubicBezTo>
                <a:cubicBezTo>
                  <a:pt x="0" y="74731"/>
                  <a:pt x="4225" y="78956"/>
                  <a:pt x="9437" y="78956"/>
                </a:cubicBezTo>
                <a:lnTo>
                  <a:pt x="60082" y="78956"/>
                </a:lnTo>
                <a:lnTo>
                  <a:pt x="60082" y="129601"/>
                </a:lnTo>
                <a:cubicBezTo>
                  <a:pt x="60082" y="134813"/>
                  <a:pt x="64307" y="139038"/>
                  <a:pt x="69519" y="139038"/>
                </a:cubicBezTo>
                <a:cubicBezTo>
                  <a:pt x="74731" y="139038"/>
                  <a:pt x="78956" y="134813"/>
                  <a:pt x="78956" y="129601"/>
                </a:cubicBezTo>
                <a:lnTo>
                  <a:pt x="78956" y="78956"/>
                </a:lnTo>
                <a:lnTo>
                  <a:pt x="129601" y="78956"/>
                </a:lnTo>
                <a:cubicBezTo>
                  <a:pt x="134813" y="78956"/>
                  <a:pt x="139038" y="74731"/>
                  <a:pt x="139038" y="69519"/>
                </a:cubicBezTo>
                <a:cubicBezTo>
                  <a:pt x="139038" y="64307"/>
                  <a:pt x="134813" y="60082"/>
                  <a:pt x="129601" y="60082"/>
                </a:cubicBezTo>
                <a:close/>
              </a:path>
            </a:pathLst>
          </a:custGeom>
          <a:solidFill>
            <a:schemeClr val="bg1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8" name="Graphic 12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8014" y="1835705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bg1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0" name="Graphic 15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3696" y="2060130"/>
            <a:ext cx="127713" cy="127713"/>
          </a:xfrm>
          <a:custGeom>
            <a:avLst/>
            <a:gdLst>
              <a:gd name="connsiteX0" fmla="*/ 63857 w 127713"/>
              <a:gd name="connsiteY0" fmla="*/ 18874 h 127713"/>
              <a:gd name="connsiteX1" fmla="*/ 108839 w 127713"/>
              <a:gd name="connsiteY1" fmla="*/ 63857 h 127713"/>
              <a:gd name="connsiteX2" fmla="*/ 63857 w 127713"/>
              <a:gd name="connsiteY2" fmla="*/ 108839 h 127713"/>
              <a:gd name="connsiteX3" fmla="*/ 18874 w 127713"/>
              <a:gd name="connsiteY3" fmla="*/ 63857 h 127713"/>
              <a:gd name="connsiteX4" fmla="*/ 63857 w 127713"/>
              <a:gd name="connsiteY4" fmla="*/ 18874 h 127713"/>
              <a:gd name="connsiteX5" fmla="*/ 63857 w 127713"/>
              <a:gd name="connsiteY5" fmla="*/ 0 h 127713"/>
              <a:gd name="connsiteX6" fmla="*/ 0 w 127713"/>
              <a:gd name="connsiteY6" fmla="*/ 63857 h 127713"/>
              <a:gd name="connsiteX7" fmla="*/ 63857 w 127713"/>
              <a:gd name="connsiteY7" fmla="*/ 127713 h 127713"/>
              <a:gd name="connsiteX8" fmla="*/ 127713 w 127713"/>
              <a:gd name="connsiteY8" fmla="*/ 63857 h 127713"/>
              <a:gd name="connsiteX9" fmla="*/ 63857 w 127713"/>
              <a:gd name="connsiteY9" fmla="*/ 0 h 127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3" h="127713">
                <a:moveTo>
                  <a:pt x="63857" y="18874"/>
                </a:moveTo>
                <a:cubicBezTo>
                  <a:pt x="88700" y="18874"/>
                  <a:pt x="108839" y="39013"/>
                  <a:pt x="108839" y="63857"/>
                </a:cubicBezTo>
                <a:cubicBezTo>
                  <a:pt x="108839" y="88700"/>
                  <a:pt x="88700" y="108839"/>
                  <a:pt x="63857" y="108839"/>
                </a:cubicBezTo>
                <a:cubicBezTo>
                  <a:pt x="39013" y="108839"/>
                  <a:pt x="18874" y="88700"/>
                  <a:pt x="18874" y="63857"/>
                </a:cubicBezTo>
                <a:cubicBezTo>
                  <a:pt x="18898" y="39023"/>
                  <a:pt x="39023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3"/>
                  <a:pt x="63857" y="127713"/>
                </a:cubicBezTo>
                <a:cubicBezTo>
                  <a:pt x="99124" y="127713"/>
                  <a:pt x="127713" y="99124"/>
                  <a:pt x="127713" y="63857"/>
                </a:cubicBezTo>
                <a:cubicBezTo>
                  <a:pt x="127713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bg1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301262" y="3484892"/>
            <a:ext cx="0" cy="3352800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" name="Graphic 33">
            <a:extLst>
              <a:ext uri="{FF2B5EF4-FFF2-40B4-BE49-F238E27FC236}">
                <a16:creationId xmlns:a16="http://schemas.microsoft.com/office/drawing/2014/main" id="{508BEF50-7B1E-49A4-BC19-5F4F1D755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flipH="1">
            <a:off x="10836425" y="5436655"/>
            <a:ext cx="151536" cy="151536"/>
          </a:xfrm>
          <a:prstGeom prst="rect">
            <a:avLst/>
          </a:prstGeom>
        </p:spPr>
      </p:pic>
      <p:pic>
        <p:nvPicPr>
          <p:cNvPr id="36" name="Graphic 35">
            <a:extLst>
              <a:ext uri="{FF2B5EF4-FFF2-40B4-BE49-F238E27FC236}">
                <a16:creationId xmlns:a16="http://schemas.microsoft.com/office/drawing/2014/main" id="{3FBAD350-5664-4811-A208-657FB882D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flipH="1">
            <a:off x="11245175" y="5896734"/>
            <a:ext cx="108625" cy="108625"/>
          </a:xfrm>
          <a:prstGeom prst="rect">
            <a:avLst/>
          </a:prstGeom>
        </p:spPr>
      </p:pic>
      <p:pic>
        <p:nvPicPr>
          <p:cNvPr id="38" name="Graphic 37">
            <a:extLst>
              <a:ext uri="{FF2B5EF4-FFF2-40B4-BE49-F238E27FC236}">
                <a16:creationId xmlns:a16="http://schemas.microsoft.com/office/drawing/2014/main" id="{C39ADB8F-D187-49D7-BDCF-C1B6DC7270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flipH="1">
            <a:off x="10554288" y="6038004"/>
            <a:ext cx="95759" cy="9575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293EC90-5999-885C-7C4F-BD3DA5A9419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2016" y="334574"/>
            <a:ext cx="7863091" cy="6300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58459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CE3C5560-7A9C-489F-9148-18C5E1D0F0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E0AC668-CEF4-773E-9535-8EEB54E57D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6081" y="172720"/>
            <a:ext cx="3745936" cy="2377440"/>
          </a:xfrm>
        </p:spPr>
        <p:txBody>
          <a:bodyPr anchor="t">
            <a:norm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Looking at trends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38BE72-EFB9-F8DE-4406-55870F7010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01261" y="2550160"/>
            <a:ext cx="2732259" cy="4216400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Could we say that </a:t>
            </a:r>
            <a:r>
              <a:rPr lang="en-US" sz="2800" b="1" dirty="0">
                <a:solidFill>
                  <a:schemeClr val="bg1"/>
                </a:solidFill>
              </a:rPr>
              <a:t>Student A</a:t>
            </a:r>
            <a:r>
              <a:rPr lang="en-US" sz="2800" dirty="0">
                <a:solidFill>
                  <a:schemeClr val="bg1"/>
                </a:solidFill>
              </a:rPr>
              <a:t> is inconsistent, and doesn’t seem to be improving?</a:t>
            </a:r>
          </a:p>
        </p:txBody>
      </p:sp>
      <p:sp>
        <p:nvSpPr>
          <p:cNvPr id="26" name="Graphic 13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236" y="1606411"/>
            <a:ext cx="139038" cy="139038"/>
          </a:xfrm>
          <a:custGeom>
            <a:avLst/>
            <a:gdLst>
              <a:gd name="connsiteX0" fmla="*/ 129601 w 139038"/>
              <a:gd name="connsiteY0" fmla="*/ 60082 h 139038"/>
              <a:gd name="connsiteX1" fmla="*/ 78956 w 139038"/>
              <a:gd name="connsiteY1" fmla="*/ 60082 h 139038"/>
              <a:gd name="connsiteX2" fmla="*/ 78956 w 139038"/>
              <a:gd name="connsiteY2" fmla="*/ 9437 h 139038"/>
              <a:gd name="connsiteX3" fmla="*/ 69519 w 139038"/>
              <a:gd name="connsiteY3" fmla="*/ 0 h 139038"/>
              <a:gd name="connsiteX4" fmla="*/ 60082 w 139038"/>
              <a:gd name="connsiteY4" fmla="*/ 9437 h 139038"/>
              <a:gd name="connsiteX5" fmla="*/ 60082 w 139038"/>
              <a:gd name="connsiteY5" fmla="*/ 60082 h 139038"/>
              <a:gd name="connsiteX6" fmla="*/ 9437 w 139038"/>
              <a:gd name="connsiteY6" fmla="*/ 60082 h 139038"/>
              <a:gd name="connsiteX7" fmla="*/ 0 w 139038"/>
              <a:gd name="connsiteY7" fmla="*/ 69519 h 139038"/>
              <a:gd name="connsiteX8" fmla="*/ 9437 w 139038"/>
              <a:gd name="connsiteY8" fmla="*/ 78956 h 139038"/>
              <a:gd name="connsiteX9" fmla="*/ 60082 w 139038"/>
              <a:gd name="connsiteY9" fmla="*/ 78956 h 139038"/>
              <a:gd name="connsiteX10" fmla="*/ 60082 w 139038"/>
              <a:gd name="connsiteY10" fmla="*/ 129601 h 139038"/>
              <a:gd name="connsiteX11" fmla="*/ 69519 w 139038"/>
              <a:gd name="connsiteY11" fmla="*/ 139038 h 139038"/>
              <a:gd name="connsiteX12" fmla="*/ 78956 w 139038"/>
              <a:gd name="connsiteY12" fmla="*/ 129601 h 139038"/>
              <a:gd name="connsiteX13" fmla="*/ 78956 w 139038"/>
              <a:gd name="connsiteY13" fmla="*/ 78956 h 139038"/>
              <a:gd name="connsiteX14" fmla="*/ 129601 w 139038"/>
              <a:gd name="connsiteY14" fmla="*/ 78956 h 139038"/>
              <a:gd name="connsiteX15" fmla="*/ 139038 w 139038"/>
              <a:gd name="connsiteY15" fmla="*/ 69519 h 139038"/>
              <a:gd name="connsiteX16" fmla="*/ 129601 w 139038"/>
              <a:gd name="connsiteY16" fmla="*/ 60082 h 139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8" h="139038">
                <a:moveTo>
                  <a:pt x="129601" y="60082"/>
                </a:moveTo>
                <a:lnTo>
                  <a:pt x="78956" y="60082"/>
                </a:lnTo>
                <a:lnTo>
                  <a:pt x="78956" y="9437"/>
                </a:lnTo>
                <a:cubicBezTo>
                  <a:pt x="78956" y="4225"/>
                  <a:pt x="74731" y="0"/>
                  <a:pt x="69519" y="0"/>
                </a:cubicBezTo>
                <a:cubicBezTo>
                  <a:pt x="64307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7"/>
                  <a:pt x="0" y="69519"/>
                </a:cubicBezTo>
                <a:cubicBezTo>
                  <a:pt x="0" y="74731"/>
                  <a:pt x="4225" y="78956"/>
                  <a:pt x="9437" y="78956"/>
                </a:cubicBezTo>
                <a:lnTo>
                  <a:pt x="60082" y="78956"/>
                </a:lnTo>
                <a:lnTo>
                  <a:pt x="60082" y="129601"/>
                </a:lnTo>
                <a:cubicBezTo>
                  <a:pt x="60082" y="134813"/>
                  <a:pt x="64307" y="139038"/>
                  <a:pt x="69519" y="139038"/>
                </a:cubicBezTo>
                <a:cubicBezTo>
                  <a:pt x="74731" y="139038"/>
                  <a:pt x="78956" y="134813"/>
                  <a:pt x="78956" y="129601"/>
                </a:cubicBezTo>
                <a:lnTo>
                  <a:pt x="78956" y="78956"/>
                </a:lnTo>
                <a:lnTo>
                  <a:pt x="129601" y="78956"/>
                </a:lnTo>
                <a:cubicBezTo>
                  <a:pt x="134813" y="78956"/>
                  <a:pt x="139038" y="74731"/>
                  <a:pt x="139038" y="69519"/>
                </a:cubicBezTo>
                <a:cubicBezTo>
                  <a:pt x="139038" y="64307"/>
                  <a:pt x="134813" y="60082"/>
                  <a:pt x="129601" y="60082"/>
                </a:cubicBezTo>
                <a:close/>
              </a:path>
            </a:pathLst>
          </a:custGeom>
          <a:solidFill>
            <a:schemeClr val="bg1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8" name="Graphic 12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8014" y="1835705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bg1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0" name="Graphic 15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3696" y="2060130"/>
            <a:ext cx="127713" cy="127713"/>
          </a:xfrm>
          <a:custGeom>
            <a:avLst/>
            <a:gdLst>
              <a:gd name="connsiteX0" fmla="*/ 63857 w 127713"/>
              <a:gd name="connsiteY0" fmla="*/ 18874 h 127713"/>
              <a:gd name="connsiteX1" fmla="*/ 108839 w 127713"/>
              <a:gd name="connsiteY1" fmla="*/ 63857 h 127713"/>
              <a:gd name="connsiteX2" fmla="*/ 63857 w 127713"/>
              <a:gd name="connsiteY2" fmla="*/ 108839 h 127713"/>
              <a:gd name="connsiteX3" fmla="*/ 18874 w 127713"/>
              <a:gd name="connsiteY3" fmla="*/ 63857 h 127713"/>
              <a:gd name="connsiteX4" fmla="*/ 63857 w 127713"/>
              <a:gd name="connsiteY4" fmla="*/ 18874 h 127713"/>
              <a:gd name="connsiteX5" fmla="*/ 63857 w 127713"/>
              <a:gd name="connsiteY5" fmla="*/ 0 h 127713"/>
              <a:gd name="connsiteX6" fmla="*/ 0 w 127713"/>
              <a:gd name="connsiteY6" fmla="*/ 63857 h 127713"/>
              <a:gd name="connsiteX7" fmla="*/ 63857 w 127713"/>
              <a:gd name="connsiteY7" fmla="*/ 127713 h 127713"/>
              <a:gd name="connsiteX8" fmla="*/ 127713 w 127713"/>
              <a:gd name="connsiteY8" fmla="*/ 63857 h 127713"/>
              <a:gd name="connsiteX9" fmla="*/ 63857 w 127713"/>
              <a:gd name="connsiteY9" fmla="*/ 0 h 127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3" h="127713">
                <a:moveTo>
                  <a:pt x="63857" y="18874"/>
                </a:moveTo>
                <a:cubicBezTo>
                  <a:pt x="88700" y="18874"/>
                  <a:pt x="108839" y="39013"/>
                  <a:pt x="108839" y="63857"/>
                </a:cubicBezTo>
                <a:cubicBezTo>
                  <a:pt x="108839" y="88700"/>
                  <a:pt x="88700" y="108839"/>
                  <a:pt x="63857" y="108839"/>
                </a:cubicBezTo>
                <a:cubicBezTo>
                  <a:pt x="39013" y="108839"/>
                  <a:pt x="18874" y="88700"/>
                  <a:pt x="18874" y="63857"/>
                </a:cubicBezTo>
                <a:cubicBezTo>
                  <a:pt x="18898" y="39023"/>
                  <a:pt x="39023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3"/>
                  <a:pt x="63857" y="127713"/>
                </a:cubicBezTo>
                <a:cubicBezTo>
                  <a:pt x="99124" y="127713"/>
                  <a:pt x="127713" y="99124"/>
                  <a:pt x="127713" y="63857"/>
                </a:cubicBezTo>
                <a:cubicBezTo>
                  <a:pt x="127713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bg1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301262" y="3484892"/>
            <a:ext cx="0" cy="3352800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" name="Graphic 33">
            <a:extLst>
              <a:ext uri="{FF2B5EF4-FFF2-40B4-BE49-F238E27FC236}">
                <a16:creationId xmlns:a16="http://schemas.microsoft.com/office/drawing/2014/main" id="{508BEF50-7B1E-49A4-BC19-5F4F1D755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flipH="1">
            <a:off x="10836425" y="5436655"/>
            <a:ext cx="151536" cy="151536"/>
          </a:xfrm>
          <a:prstGeom prst="rect">
            <a:avLst/>
          </a:prstGeom>
        </p:spPr>
      </p:pic>
      <p:pic>
        <p:nvPicPr>
          <p:cNvPr id="36" name="Graphic 35">
            <a:extLst>
              <a:ext uri="{FF2B5EF4-FFF2-40B4-BE49-F238E27FC236}">
                <a16:creationId xmlns:a16="http://schemas.microsoft.com/office/drawing/2014/main" id="{3FBAD350-5664-4811-A208-657FB882D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flipH="1">
            <a:off x="11245175" y="5896734"/>
            <a:ext cx="108625" cy="108625"/>
          </a:xfrm>
          <a:prstGeom prst="rect">
            <a:avLst/>
          </a:prstGeom>
        </p:spPr>
      </p:pic>
      <p:pic>
        <p:nvPicPr>
          <p:cNvPr id="38" name="Graphic 37">
            <a:extLst>
              <a:ext uri="{FF2B5EF4-FFF2-40B4-BE49-F238E27FC236}">
                <a16:creationId xmlns:a16="http://schemas.microsoft.com/office/drawing/2014/main" id="{C39ADB8F-D187-49D7-BDCF-C1B6DC7270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flipH="1">
            <a:off x="10554288" y="6038004"/>
            <a:ext cx="95759" cy="9575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293EC90-5999-885C-7C4F-BD3DA5A9419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2016" y="334574"/>
            <a:ext cx="7863091" cy="6300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4618770"/>
      </p:ext>
    </p:extLst>
  </p:cSld>
  <p:clrMapOvr>
    <a:masterClrMapping/>
  </p:clrMapOvr>
</p:sld>
</file>

<file path=ppt/theme/theme1.xml><?xml version="1.0" encoding="utf-8"?>
<a:theme xmlns:a="http://schemas.openxmlformats.org/drawingml/2006/main" name="GradientVTI">
  <a:themeElements>
    <a:clrScheme name="Office">
      <a:dk1>
        <a:srgbClr val="000000"/>
      </a:dk1>
      <a:lt1>
        <a:srgbClr val="FFFFFF"/>
      </a:lt1>
      <a:dk2>
        <a:srgbClr val="10013F"/>
      </a:dk2>
      <a:lt2>
        <a:srgbClr val="F2F0FF"/>
      </a:lt2>
      <a:accent1>
        <a:srgbClr val="814DFF"/>
      </a:accent1>
      <a:accent2>
        <a:srgbClr val="243FFF"/>
      </a:accent2>
      <a:accent3>
        <a:srgbClr val="FF83B6"/>
      </a:accent3>
      <a:accent4>
        <a:srgbClr val="FF9022"/>
      </a:accent4>
      <a:accent5>
        <a:srgbClr val="FF1F85"/>
      </a:accent5>
      <a:accent6>
        <a:srgbClr val="1A98FF"/>
      </a:accent6>
      <a:hlink>
        <a:srgbClr val="0563C1"/>
      </a:hlink>
      <a:folHlink>
        <a:srgbClr val="954F72"/>
      </a:folHlink>
    </a:clrScheme>
    <a:fontScheme name="Univers">
      <a:majorFont>
        <a:latin typeface="Univers"/>
        <a:ea typeface=""/>
        <a:cs typeface=""/>
      </a:majorFont>
      <a:minorFont>
        <a:latin typeface="Univer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VTI" id="{605F9078-86F9-4258-A3E1-F8EFF02AE8CC}" vid="{4848699B-BB01-41E3-9EC4-3D97DFE5292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290</Words>
  <Application>Microsoft Office PowerPoint</Application>
  <PresentationFormat>Widescreen</PresentationFormat>
  <Paragraphs>43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Univers</vt:lpstr>
      <vt:lpstr>GradientVTI</vt:lpstr>
      <vt:lpstr>Who should pack your parachute</vt:lpstr>
      <vt:lpstr>Let’s look at three students’ scores</vt:lpstr>
      <vt:lpstr>Let’s look at three students’ scores</vt:lpstr>
      <vt:lpstr>Let’s look at three students’ scores</vt:lpstr>
      <vt:lpstr>Let’s look at three students’ scores</vt:lpstr>
      <vt:lpstr>Let’s look at three students’ scores</vt:lpstr>
      <vt:lpstr>Maybe we need a different system than averaging</vt:lpstr>
      <vt:lpstr>Looking at trends</vt:lpstr>
      <vt:lpstr>Looking at trends</vt:lpstr>
      <vt:lpstr>Looking at trends</vt:lpstr>
      <vt:lpstr>Looking at trends</vt:lpstr>
      <vt:lpstr>Looking at trends</vt:lpstr>
      <vt:lpstr>Looking at trends</vt:lpstr>
      <vt:lpstr>Conclusion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Who should pack your parachute</dc:title>
  <dc:creator>Lee Trampleasure</dc:creator>
  <cp:lastModifiedBy>Lee Trampleasure</cp:lastModifiedBy>
  <cp:revision>2</cp:revision>
  <dcterms:created xsi:type="dcterms:W3CDTF">2023-09-27T18:26:30Z</dcterms:created>
  <dcterms:modified xsi:type="dcterms:W3CDTF">2023-09-27T19:12:33Z</dcterms:modified>
</cp:coreProperties>
</file>